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4" y="40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tableStyles" Target="tableStyle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48589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145730" name="Straight Connector 18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9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9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1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3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5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6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01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02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6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93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94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5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C6B4A9-1611-4792-9094-5F34BCA07E0B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333C77-0158-454C-844F-B7AB9BD7DAD4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5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A54C80-263E-416B-A8E0-580EDEADCBDC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9954A3-9DFD-4C44-94BA-B95130A3BA1C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5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8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39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A54C80-263E-416B-A8E0-580EDEADCBDC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9954A3-9DFD-4C44-94BA-B95130A3BA1C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0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1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3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2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6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50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51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A54C80-263E-416B-A8E0-580EDEADCBDC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7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9954A3-9DFD-4C44-94BA-B95130A3BA1C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/>
              <a:t>4/11/2020</a:t>
            </a:fld>
            <a:endParaRPr dirty="0"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7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694262" y="1286933"/>
            <a:ext cx="8816803" cy="2763903"/>
          </a:xfrm>
        </p:spPr>
        <p:txBody>
          <a:bodyPr/>
          <a:p>
            <a:pPr algn="ctr"/>
            <a:r>
              <a:rPr dirty="0" lang="en-US">
                <a:solidFill>
                  <a:schemeClr val="tx1"/>
                </a:solidFill>
              </a:rPr>
              <a:t>MANAGEMENT OF CATARACT AND COMPLICATIONS</a:t>
            </a:r>
            <a:endParaRPr dirty="0" lang="en-IN">
              <a:solidFill>
                <a:schemeClr val="tx1"/>
              </a:solidFill>
            </a:endParaRPr>
          </a:p>
        </p:txBody>
      </p:sp>
      <p:sp>
        <p:nvSpPr>
          <p:cNvPr id="1048603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4444" lnSpcReduction="20000"/>
          </a:bodyPr>
          <a:p>
            <a:r>
              <a:rPr b="1" lang="en-US"/>
              <a:t>D</a:t>
            </a:r>
            <a:r>
              <a:rPr b="1" lang="en-US"/>
              <a:t>r</a:t>
            </a:r>
            <a:r>
              <a:rPr b="1" lang="en-US"/>
              <a:t>.</a:t>
            </a:r>
            <a:r>
              <a:rPr b="1" lang="en-US"/>
              <a:t> </a:t>
            </a:r>
            <a:r>
              <a:rPr b="1" lang="en-US"/>
              <a:t>P</a:t>
            </a:r>
            <a:r>
              <a:rPr b="1" lang="en-US"/>
              <a:t> </a:t>
            </a:r>
            <a:r>
              <a:rPr b="1" lang="en-US"/>
              <a:t>P</a:t>
            </a:r>
            <a:r>
              <a:rPr b="1" lang="en-US"/>
              <a:t>r</a:t>
            </a:r>
            <a:r>
              <a:rPr b="1" lang="en-US"/>
              <a:t>a</a:t>
            </a:r>
            <a:r>
              <a:rPr b="1" lang="en-US"/>
              <a:t>d</a:t>
            </a:r>
            <a:r>
              <a:rPr b="1" lang="en-US"/>
              <a:t>e</a:t>
            </a:r>
            <a:r>
              <a:rPr b="1" lang="en-US"/>
              <a:t>e</a:t>
            </a:r>
            <a:r>
              <a:rPr b="1" lang="en-US"/>
              <a:t>p</a:t>
            </a:r>
            <a:endParaRPr b="1" lang="en-US"/>
          </a:p>
          <a:p>
            <a:r>
              <a:rPr b="1" lang="en-US"/>
              <a:t>P</a:t>
            </a:r>
            <a:r>
              <a:rPr b="1" lang="en-US"/>
              <a:t>r</a:t>
            </a:r>
            <a:r>
              <a:rPr b="1" lang="en-US"/>
              <a:t>o</a:t>
            </a:r>
            <a:r>
              <a:rPr b="1" lang="en-US"/>
              <a:t>f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s</a:t>
            </a:r>
            <a:r>
              <a:rPr b="1" lang="en-US"/>
              <a:t>or</a:t>
            </a:r>
            <a:endParaRPr b="1" lang="en-US"/>
          </a:p>
          <a:p>
            <a:r>
              <a:rPr b="1" lang="en-US"/>
              <a:t>Dept</a:t>
            </a:r>
            <a:r>
              <a:rPr b="1" lang="en-US"/>
              <a:t> </a:t>
            </a:r>
            <a:r>
              <a:rPr b="1" lang="en-US"/>
              <a:t>of</a:t>
            </a:r>
            <a:r>
              <a:rPr b="1" lang="en-US"/>
              <a:t> </a:t>
            </a:r>
            <a:r>
              <a:rPr b="1" lang="en-US"/>
              <a:t>O</a:t>
            </a:r>
            <a:r>
              <a:rPr b="1" lang="en-US"/>
              <a:t>p</a:t>
            </a:r>
            <a:r>
              <a:rPr b="1" lang="en-US"/>
              <a:t>hthalmology</a:t>
            </a:r>
            <a:endParaRPr b="1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677334" y="625643"/>
            <a:ext cx="8596668" cy="5415720"/>
          </a:xfrm>
        </p:spPr>
        <p:txBody>
          <a:bodyPr/>
          <a:p>
            <a:r>
              <a:rPr dirty="0" lang="en-US"/>
              <a:t>Lens delivery methods</a:t>
            </a:r>
          </a:p>
          <a:p>
            <a:r>
              <a:rPr dirty="0" lang="en-US"/>
              <a:t>Indian smith method - by tumbling technique</a:t>
            </a:r>
          </a:p>
          <a:p>
            <a:r>
              <a:rPr dirty="0" lang="en-US"/>
              <a:t>Cryoextraction</a:t>
            </a:r>
          </a:p>
          <a:p>
            <a:r>
              <a:rPr dirty="0" lang="en-US"/>
              <a:t>Capsule forceps method – using </a:t>
            </a:r>
            <a:r>
              <a:rPr dirty="0" lang="en-US" err="1"/>
              <a:t>arruga’s</a:t>
            </a:r>
            <a:r>
              <a:rPr dirty="0" lang="en-US"/>
              <a:t> forceps</a:t>
            </a:r>
          </a:p>
          <a:p>
            <a:r>
              <a:rPr dirty="0" lang="en-US" err="1"/>
              <a:t>Irisophake</a:t>
            </a:r>
            <a:r>
              <a:rPr dirty="0" lang="en-US"/>
              <a:t> method - obsolete</a:t>
            </a:r>
          </a:p>
          <a:p>
            <a:r>
              <a:rPr dirty="0" lang="en-US"/>
              <a:t>Wire Vectis method – in subluxated and dislocated lens</a:t>
            </a:r>
            <a:endParaRPr dirty="0" lang="en-IN"/>
          </a:p>
        </p:txBody>
      </p:sp>
      <p:pic>
        <p:nvPicPr>
          <p:cNvPr id="209715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048750" y="3444142"/>
            <a:ext cx="2714625" cy="2905125"/>
          </a:xfrm>
          <a:prstGeom prst="rect"/>
        </p:spPr>
      </p:pic>
      <p:pic>
        <p:nvPicPr>
          <p:cNvPr id="209715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721017" y="3405894"/>
            <a:ext cx="2995362" cy="2981622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677334" y="700761"/>
            <a:ext cx="8596668" cy="3880773"/>
          </a:xfrm>
        </p:spPr>
        <p:txBody>
          <a:bodyPr/>
          <a:p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Formation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Anterior</a:t>
            </a:r>
            <a:r>
              <a:rPr dirty="0" lang="en-IN" spc="5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Chamber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lang="en-US" spc="20">
                <a:solidFill>
                  <a:schemeClr val="tx1"/>
                </a:solidFill>
                <a:latin typeface="Gothic Uralic"/>
                <a:cs typeface="Gothic Uralic"/>
              </a:rPr>
              <a:t>Implantation </a:t>
            </a:r>
            <a:r>
              <a:rPr dirty="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lang="en-US" spc="25">
                <a:solidFill>
                  <a:schemeClr val="tx1"/>
                </a:solidFill>
                <a:latin typeface="Gothic Uralic"/>
                <a:cs typeface="Gothic Uralic"/>
              </a:rPr>
              <a:t>anterior </a:t>
            </a:r>
            <a:r>
              <a:rPr dirty="0" lang="en-US" spc="20">
                <a:solidFill>
                  <a:schemeClr val="tx1"/>
                </a:solidFill>
                <a:latin typeface="Gothic Uralic"/>
                <a:cs typeface="Gothic Uralic"/>
              </a:rPr>
              <a:t>chamber</a:t>
            </a:r>
            <a:r>
              <a:rPr dirty="0" lang="en-US" spc="4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US" spc="35">
                <a:solidFill>
                  <a:schemeClr val="tx1"/>
                </a:solidFill>
                <a:latin typeface="Gothic Uralic"/>
                <a:cs typeface="Gothic Uralic"/>
              </a:rPr>
              <a:t>IOL(ACIOL)</a:t>
            </a:r>
          </a:p>
          <a:p>
            <a:r>
              <a:rPr dirty="0" lang="en-US" spc="25">
                <a:solidFill>
                  <a:schemeClr val="tx1"/>
                </a:solidFill>
                <a:latin typeface="Gothic Uralic"/>
                <a:cs typeface="Gothic Uralic"/>
              </a:rPr>
              <a:t>Closure </a:t>
            </a:r>
            <a:r>
              <a:rPr dirty="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lang="en-US" spc="30">
                <a:solidFill>
                  <a:schemeClr val="tx1"/>
                </a:solidFill>
                <a:latin typeface="Gothic Uralic"/>
                <a:cs typeface="Gothic Uralic"/>
              </a:rPr>
              <a:t>incision- </a:t>
            </a:r>
            <a:r>
              <a:rPr dirty="0" lang="en-US" spc="20">
                <a:solidFill>
                  <a:schemeClr val="tx1"/>
                </a:solidFill>
                <a:latin typeface="Gothic Uralic"/>
                <a:cs typeface="Gothic Uralic"/>
              </a:rPr>
              <a:t>5-7 </a:t>
            </a:r>
            <a:r>
              <a:rPr dirty="0" lang="en-US" spc="25">
                <a:solidFill>
                  <a:schemeClr val="tx1"/>
                </a:solidFill>
                <a:latin typeface="Gothic Uralic"/>
                <a:cs typeface="Gothic Uralic"/>
              </a:rPr>
              <a:t>interrupted</a:t>
            </a:r>
            <a:r>
              <a:rPr dirty="0" lang="en-US" spc="7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US" spc="25">
                <a:solidFill>
                  <a:schemeClr val="tx1"/>
                </a:solidFill>
                <a:latin typeface="Gothic Uralic"/>
                <a:cs typeface="Gothic Uralic"/>
              </a:rPr>
              <a:t>sutures (nylon)</a:t>
            </a:r>
            <a:endParaRPr dirty="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Conjunctival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flap</a:t>
            </a:r>
            <a:r>
              <a:rPr dirty="0" lang="en-IN" spc="4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5" err="1">
                <a:solidFill>
                  <a:schemeClr val="tx1"/>
                </a:solidFill>
                <a:latin typeface="Gothic Uralic"/>
                <a:cs typeface="Gothic Uralic"/>
              </a:rPr>
              <a:t>reposited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 and secured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lang="en-US" spc="20">
                <a:solidFill>
                  <a:schemeClr val="tx1"/>
                </a:solidFill>
                <a:latin typeface="Gothic Uralic"/>
                <a:cs typeface="Gothic Uralic"/>
              </a:rPr>
              <a:t>Subconjunctival </a:t>
            </a:r>
            <a:r>
              <a:rPr dirty="0" lang="en-US" spc="25">
                <a:solidFill>
                  <a:schemeClr val="tx1"/>
                </a:solidFill>
                <a:latin typeface="Gothic Uralic"/>
                <a:cs typeface="Gothic Uralic"/>
              </a:rPr>
              <a:t>injection-dexamethasone  </a:t>
            </a:r>
            <a:r>
              <a:rPr dirty="0" lang="en-US" spc="20">
                <a:solidFill>
                  <a:schemeClr val="tx1"/>
                </a:solidFill>
                <a:latin typeface="Gothic Uralic"/>
                <a:cs typeface="Gothic Uralic"/>
              </a:rPr>
              <a:t>0.25ml and gentamicin 0.5ml</a:t>
            </a:r>
            <a:r>
              <a:rPr dirty="0" lang="en-US" spc="9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US" spc="20">
                <a:solidFill>
                  <a:schemeClr val="tx1"/>
                </a:solidFill>
                <a:latin typeface="Gothic Uralic"/>
                <a:cs typeface="Gothic Uralic"/>
              </a:rPr>
              <a:t>given</a:t>
            </a:r>
            <a:endParaRPr dirty="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Patching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the</a:t>
            </a:r>
            <a:r>
              <a:rPr dirty="0" lang="en-IN" spc="-2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eye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endParaRPr dirty="0" lang="en-IN">
              <a:solidFill>
                <a:schemeClr val="tx1"/>
              </a:solidFill>
            </a:endParaRPr>
          </a:p>
        </p:txBody>
      </p:sp>
      <p:pic>
        <p:nvPicPr>
          <p:cNvPr id="209715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52852" y="3657600"/>
            <a:ext cx="1702367" cy="2048376"/>
          </a:xfrm>
          <a:prstGeom prst="rect"/>
        </p:spPr>
      </p:pic>
      <p:pic>
        <p:nvPicPr>
          <p:cNvPr id="209716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902122" y="3657600"/>
            <a:ext cx="2071986" cy="1977189"/>
          </a:xfrm>
          <a:prstGeom prst="rect"/>
        </p:spPr>
      </p:pic>
      <p:pic>
        <p:nvPicPr>
          <p:cNvPr id="209716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249277" y="3429000"/>
            <a:ext cx="1863156" cy="2310313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99803" cy="802105"/>
          </a:xfrm>
        </p:spPr>
        <p:txBody>
          <a:bodyPr>
            <a:normAutofit fontScale="90000"/>
          </a:bodyPr>
          <a:p>
            <a:r>
              <a:rPr dirty="0" lang="en-IN" spc="35"/>
              <a:t>EXTRACAPSULAR CATARACT</a:t>
            </a:r>
            <a:r>
              <a:rPr dirty="0" lang="en-IN" spc="204"/>
              <a:t> </a:t>
            </a:r>
            <a:r>
              <a:rPr dirty="0" lang="en-IN" spc="35"/>
              <a:t>EXTRACTION</a:t>
            </a:r>
            <a:endParaRPr dirty="0" lang="en-IN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677334" y="1620253"/>
            <a:ext cx="8596668" cy="4421109"/>
          </a:xfrm>
        </p:spPr>
        <p:txBody>
          <a:bodyPr/>
          <a:p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Major portion </a:t>
            </a:r>
            <a:r>
              <a:rPr dirty="0" sz="200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anterior capsule with  </a:t>
            </a:r>
            <a:r>
              <a:rPr dirty="0" sz="2000" lang="en-US" spc="20">
                <a:solidFill>
                  <a:schemeClr val="tx1"/>
                </a:solidFill>
                <a:latin typeface="Gothic Uralic"/>
                <a:cs typeface="Gothic Uralic"/>
              </a:rPr>
              <a:t>epithelium, 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nucleus </a:t>
            </a:r>
            <a:r>
              <a:rPr dirty="0" sz="2000" lang="en-US" spc="5">
                <a:solidFill>
                  <a:schemeClr val="tx1"/>
                </a:solidFill>
                <a:latin typeface="Gothic Uralic"/>
                <a:cs typeface="Gothic Uralic"/>
              </a:rPr>
              <a:t>and 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cortex </a:t>
            </a:r>
            <a:r>
              <a:rPr dirty="0" sz="2000" lang="en-US" spc="5">
                <a:solidFill>
                  <a:schemeClr val="tx1"/>
                </a:solidFill>
                <a:latin typeface="Gothic Uralic"/>
                <a:cs typeface="Gothic Uralic"/>
              </a:rPr>
              <a:t>are  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removed; leaving behind intact posterior  capsule.</a:t>
            </a:r>
            <a:endParaRPr dirty="0" sz="20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lang="en-US">
                <a:solidFill>
                  <a:schemeClr val="tx1"/>
                </a:solidFill>
              </a:rPr>
              <a:t>Posterior chamber IOL can be placed in the remaining capsular bag</a:t>
            </a:r>
          </a:p>
          <a:p>
            <a:pPr indent="0" marL="0">
              <a:buNone/>
            </a:pPr>
            <a:r>
              <a:rPr dirty="0" lang="en-US">
                <a:solidFill>
                  <a:schemeClr val="tx1"/>
                </a:solidFill>
              </a:rPr>
              <a:t>Types </a:t>
            </a:r>
          </a:p>
          <a:p>
            <a:r>
              <a:rPr dirty="0" lang="en-US">
                <a:solidFill>
                  <a:schemeClr val="tx1"/>
                </a:solidFill>
              </a:rPr>
              <a:t>Conventional ECCE</a:t>
            </a:r>
          </a:p>
          <a:p>
            <a:r>
              <a:rPr dirty="0" lang="en-IN">
                <a:solidFill>
                  <a:schemeClr val="tx1"/>
                </a:solidFill>
              </a:rPr>
              <a:t>Manual SICS</a:t>
            </a:r>
          </a:p>
          <a:p>
            <a:r>
              <a:rPr dirty="0" lang="en-IN">
                <a:solidFill>
                  <a:schemeClr val="tx1"/>
                </a:solidFill>
              </a:rPr>
              <a:t>Phacoemulsification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 spc="40"/>
              <a:t>CONVENTIONAL</a:t>
            </a:r>
            <a:r>
              <a:rPr dirty="0" lang="en-IN" spc="55"/>
              <a:t> </a:t>
            </a:r>
            <a:r>
              <a:rPr dirty="0" lang="en-IN" spc="30"/>
              <a:t>ECCE</a:t>
            </a:r>
            <a:endParaRPr dirty="0" lang="en-IN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-571500" marL="583565">
              <a:spcBef>
                <a:spcPts val="1370"/>
              </a:spcBef>
              <a:tabLst>
                <a:tab algn="l" pos="583565"/>
                <a:tab algn="l" pos="584200"/>
              </a:tabLst>
            </a:pP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Superior rectus (bridle)</a:t>
            </a:r>
            <a:r>
              <a:rPr dirty="0" lang="en-IN" spc="229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suture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71500" marL="583565">
              <a:spcBef>
                <a:spcPts val="1270"/>
              </a:spcBef>
              <a:tabLst>
                <a:tab algn="l" pos="583565"/>
                <a:tab algn="l" pos="584200"/>
              </a:tabLst>
            </a:pP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Conjunctival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flap </a:t>
            </a: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(fornix</a:t>
            </a:r>
            <a:r>
              <a:rPr dirty="0" lang="en-IN" spc="29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based)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71500" marL="583565">
              <a:spcBef>
                <a:spcPts val="1275"/>
              </a:spcBef>
              <a:tabLst>
                <a:tab algn="l" pos="583565"/>
                <a:tab algn="l" pos="584200"/>
              </a:tabLst>
            </a:pP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Partial thickness</a:t>
            </a:r>
            <a:r>
              <a:rPr dirty="0" lang="en-IN" spc="229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groove/gutter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71500" marL="583565">
              <a:spcBef>
                <a:spcPts val="1270"/>
              </a:spcBef>
              <a:tabLst>
                <a:tab algn="l" pos="583565"/>
                <a:tab algn="l" pos="584200"/>
              </a:tabLst>
            </a:pP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Entry into anterior chamber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71500" marL="583565" marR="5080">
              <a:lnSpc>
                <a:spcPct val="100200"/>
              </a:lnSpc>
              <a:spcBef>
                <a:spcPts val="1270"/>
              </a:spcBef>
              <a:tabLst>
                <a:tab algn="l" pos="583565"/>
                <a:tab algn="l" pos="584200"/>
                <a:tab algn="l" pos="2149475"/>
              </a:tabLst>
            </a:pP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Injection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viscoelastic </a:t>
            </a: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substance in  anterior	chamber </a:t>
            </a:r>
            <a:r>
              <a:rPr dirty="0" sz="1600" lang="en-IN">
                <a:solidFill>
                  <a:schemeClr val="tx1"/>
                </a:solidFill>
                <a:latin typeface="Gothic Uralic"/>
                <a:cs typeface="Gothic Uralic"/>
              </a:rPr>
              <a:t>- </a:t>
            </a:r>
            <a:r>
              <a:rPr dirty="0" sz="1600" lang="en-IN" spc="15">
                <a:solidFill>
                  <a:schemeClr val="tx1"/>
                </a:solidFill>
                <a:latin typeface="Gothic Uralic"/>
                <a:cs typeface="Gothic Uralic"/>
              </a:rPr>
              <a:t>2% </a:t>
            </a:r>
            <a:r>
              <a:rPr dirty="0" sz="1600" lang="en-IN" spc="25" err="1">
                <a:solidFill>
                  <a:schemeClr val="tx1"/>
                </a:solidFill>
                <a:latin typeface="Gothic Uralic"/>
                <a:cs typeface="Gothic Uralic"/>
              </a:rPr>
              <a:t>MethylCellulose</a:t>
            </a: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1600" lang="en-IN" spc="10">
                <a:solidFill>
                  <a:schemeClr val="tx1"/>
                </a:solidFill>
                <a:latin typeface="Gothic Uralic"/>
                <a:cs typeface="Gothic Uralic"/>
              </a:rPr>
              <a:t>or  </a:t>
            </a:r>
            <a:r>
              <a:rPr dirty="0" sz="1600" lang="en-IN" spc="15">
                <a:solidFill>
                  <a:schemeClr val="tx1"/>
                </a:solidFill>
                <a:latin typeface="Gothic Uralic"/>
                <a:cs typeface="Gothic Uralic"/>
              </a:rPr>
              <a:t>1% </a:t>
            </a:r>
            <a:r>
              <a:rPr dirty="0" sz="1600" lang="en-IN" spc="30">
                <a:solidFill>
                  <a:schemeClr val="tx1"/>
                </a:solidFill>
                <a:latin typeface="Gothic Uralic"/>
                <a:cs typeface="Gothic Uralic"/>
              </a:rPr>
              <a:t>Sodium </a:t>
            </a: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Hyaluronate </a:t>
            </a:r>
            <a:r>
              <a:rPr dirty="0" sz="1600" lang="en-IN" spc="20">
                <a:solidFill>
                  <a:schemeClr val="tx1"/>
                </a:solidFill>
                <a:latin typeface="Gothic Uralic"/>
                <a:cs typeface="Gothic Uralic"/>
              </a:rPr>
              <a:t>(Maintains </a:t>
            </a: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anterior  chamber </a:t>
            </a:r>
            <a:r>
              <a:rPr dirty="0" sz="1600" lang="en-IN" spc="20">
                <a:solidFill>
                  <a:schemeClr val="tx1"/>
                </a:solidFill>
                <a:latin typeface="Gothic Uralic"/>
                <a:cs typeface="Gothic Uralic"/>
              </a:rPr>
              <a:t>and </a:t>
            </a: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protects</a:t>
            </a:r>
            <a:r>
              <a:rPr dirty="0" sz="1600" lang="en-IN" spc="6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endothelium)</a:t>
            </a:r>
            <a:endParaRPr dirty="0" sz="1600" lang="en-IN">
              <a:solidFill>
                <a:schemeClr val="tx1"/>
              </a:solidFill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p>
            <a:r>
              <a:rPr dirty="0" sz="2800" lang="en-IN" spc="35">
                <a:solidFill>
                  <a:schemeClr val="tx1"/>
                </a:solidFill>
              </a:rPr>
              <a:t>Anterior</a:t>
            </a:r>
            <a:r>
              <a:rPr dirty="0" sz="2800" lang="en-IN" spc="75">
                <a:solidFill>
                  <a:schemeClr val="tx1"/>
                </a:solidFill>
              </a:rPr>
              <a:t> </a:t>
            </a:r>
            <a:r>
              <a:rPr dirty="0" sz="2800" lang="en-IN" spc="20">
                <a:solidFill>
                  <a:schemeClr val="tx1"/>
                </a:solidFill>
              </a:rPr>
              <a:t>capsulotomy</a:t>
            </a:r>
          </a:p>
          <a:p>
            <a:pPr lvl="1"/>
            <a:r>
              <a:rPr dirty="0" sz="2400" lang="en-IN" spc="25">
                <a:solidFill>
                  <a:schemeClr val="tx1"/>
                </a:solidFill>
              </a:rPr>
              <a:t>Can-opener's</a:t>
            </a:r>
            <a:r>
              <a:rPr dirty="0" sz="2400" lang="en-IN" spc="35">
                <a:solidFill>
                  <a:schemeClr val="tx1"/>
                </a:solidFill>
              </a:rPr>
              <a:t> </a:t>
            </a:r>
            <a:r>
              <a:rPr dirty="0" sz="2400" lang="en-IN" spc="25">
                <a:solidFill>
                  <a:schemeClr val="tx1"/>
                </a:solidFill>
              </a:rPr>
              <a:t>technique</a:t>
            </a:r>
          </a:p>
          <a:p>
            <a:pPr lvl="1"/>
            <a:r>
              <a:rPr dirty="0" sz="2400" lang="en-IN" spc="25">
                <a:solidFill>
                  <a:schemeClr val="tx1"/>
                </a:solidFill>
              </a:rPr>
              <a:t>Linear capsulotomy (Envelope</a:t>
            </a:r>
            <a:r>
              <a:rPr dirty="0" sz="2400" lang="en-IN" spc="35">
                <a:solidFill>
                  <a:schemeClr val="tx1"/>
                </a:solidFill>
              </a:rPr>
              <a:t> </a:t>
            </a:r>
            <a:r>
              <a:rPr dirty="0" sz="2400" lang="en-IN" spc="30">
                <a:solidFill>
                  <a:schemeClr val="tx1"/>
                </a:solidFill>
              </a:rPr>
              <a:t>technique)</a:t>
            </a:r>
          </a:p>
          <a:p>
            <a:pPr lvl="1"/>
            <a:r>
              <a:rPr dirty="0" sz="2400" lang="en-IN" spc="25">
                <a:solidFill>
                  <a:schemeClr val="tx1"/>
                </a:solidFill>
              </a:rPr>
              <a:t>Continuous </a:t>
            </a:r>
            <a:r>
              <a:rPr dirty="0" sz="2400" lang="en-IN" spc="20">
                <a:solidFill>
                  <a:schemeClr val="tx1"/>
                </a:solidFill>
              </a:rPr>
              <a:t>circular </a:t>
            </a:r>
            <a:r>
              <a:rPr dirty="0" sz="2400" lang="en-IN" spc="25" err="1">
                <a:solidFill>
                  <a:schemeClr val="tx1"/>
                </a:solidFill>
              </a:rPr>
              <a:t>capsulorrhexis</a:t>
            </a:r>
            <a:r>
              <a:rPr dirty="0" sz="2400" lang="en-IN" spc="35">
                <a:solidFill>
                  <a:schemeClr val="tx1"/>
                </a:solidFill>
              </a:rPr>
              <a:t> </a:t>
            </a:r>
            <a:r>
              <a:rPr dirty="0" sz="2400" lang="en-IN" spc="45">
                <a:solidFill>
                  <a:schemeClr val="tx1"/>
                </a:solidFill>
              </a:rPr>
              <a:t>(CCC)</a:t>
            </a:r>
            <a:endParaRPr dirty="0" sz="2400" lang="en-IN" spc="20">
              <a:solidFill>
                <a:schemeClr val="tx1"/>
              </a:solidFill>
            </a:endParaRPr>
          </a:p>
          <a:p>
            <a:r>
              <a:rPr dirty="0" sz="2800" lang="en-IN" spc="20">
                <a:solidFill>
                  <a:schemeClr val="tx1"/>
                </a:solidFill>
              </a:rPr>
              <a:t>Removal </a:t>
            </a:r>
            <a:r>
              <a:rPr dirty="0" sz="2800" lang="en-IN" spc="10">
                <a:solidFill>
                  <a:schemeClr val="tx1"/>
                </a:solidFill>
              </a:rPr>
              <a:t>of </a:t>
            </a:r>
            <a:r>
              <a:rPr dirty="0" sz="2800" lang="en-IN" spc="15">
                <a:solidFill>
                  <a:schemeClr val="tx1"/>
                </a:solidFill>
              </a:rPr>
              <a:t>anterior capsule</a:t>
            </a:r>
          </a:p>
          <a:p>
            <a:r>
              <a:rPr dirty="0" sz="2800" lang="en-IN" spc="20">
                <a:solidFill>
                  <a:schemeClr val="tx1"/>
                </a:solidFill>
              </a:rPr>
              <a:t>Completion </a:t>
            </a:r>
            <a:r>
              <a:rPr dirty="0" sz="2800" lang="en-IN" spc="10">
                <a:solidFill>
                  <a:schemeClr val="tx1"/>
                </a:solidFill>
              </a:rPr>
              <a:t>of </a:t>
            </a:r>
            <a:r>
              <a:rPr dirty="0" sz="2800" lang="en-IN" spc="20">
                <a:solidFill>
                  <a:schemeClr val="tx1"/>
                </a:solidFill>
              </a:rPr>
              <a:t>corneoscleral</a:t>
            </a:r>
            <a:r>
              <a:rPr dirty="0" sz="2800" lang="en-IN" spc="280">
                <a:solidFill>
                  <a:schemeClr val="tx1"/>
                </a:solidFill>
              </a:rPr>
              <a:t> </a:t>
            </a:r>
            <a:r>
              <a:rPr dirty="0" sz="2800" lang="en-IN" spc="15">
                <a:solidFill>
                  <a:schemeClr val="tx1"/>
                </a:solidFill>
              </a:rPr>
              <a:t>section</a:t>
            </a:r>
          </a:p>
          <a:p>
            <a:r>
              <a:rPr dirty="0" sz="2800" lang="en-IN" spc="20" err="1">
                <a:solidFill>
                  <a:schemeClr val="tx1"/>
                </a:solidFill>
              </a:rPr>
              <a:t>Hydrodissection</a:t>
            </a:r>
            <a:r>
              <a:rPr dirty="0" sz="2800" lang="en-IN" spc="2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083878" y="148024"/>
            <a:ext cx="2070774" cy="2421213"/>
          </a:xfrm>
          <a:prstGeom prst="rect"/>
        </p:spPr>
      </p:pic>
      <p:pic>
        <p:nvPicPr>
          <p:cNvPr id="209716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083878" y="2491742"/>
            <a:ext cx="2070774" cy="2115307"/>
          </a:xfrm>
          <a:prstGeom prst="rect"/>
        </p:spPr>
      </p:pic>
      <p:pic>
        <p:nvPicPr>
          <p:cNvPr id="209716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58253" y="4656670"/>
            <a:ext cx="7884695" cy="205330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idx="1"/>
          </p:nvPr>
        </p:nvSpPr>
        <p:spPr>
          <a:xfrm>
            <a:off x="677334" y="786063"/>
            <a:ext cx="8596668" cy="5255299"/>
          </a:xfrm>
        </p:spPr>
        <p:txBody>
          <a:bodyPr/>
          <a:p>
            <a:r>
              <a:rPr dirty="0" lang="en-IN" spc="15">
                <a:solidFill>
                  <a:schemeClr val="tx1"/>
                </a:solidFill>
              </a:rPr>
              <a:t>Removal </a:t>
            </a:r>
            <a:r>
              <a:rPr dirty="0" lang="en-IN" spc="10">
                <a:solidFill>
                  <a:schemeClr val="tx1"/>
                </a:solidFill>
              </a:rPr>
              <a:t>of</a:t>
            </a:r>
            <a:r>
              <a:rPr dirty="0" lang="en-IN" spc="330">
                <a:solidFill>
                  <a:schemeClr val="tx1"/>
                </a:solidFill>
              </a:rPr>
              <a:t> </a:t>
            </a:r>
            <a:r>
              <a:rPr dirty="0" lang="en-IN" spc="10">
                <a:solidFill>
                  <a:schemeClr val="tx1"/>
                </a:solidFill>
              </a:rPr>
              <a:t>nucleus</a:t>
            </a:r>
          </a:p>
          <a:p>
            <a:pPr lvl="1"/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Pressure and </a:t>
            </a:r>
            <a:r>
              <a:rPr dirty="0" lang="en-IN" spc="30">
                <a:solidFill>
                  <a:schemeClr val="tx1"/>
                </a:solidFill>
                <a:latin typeface="Gothic Uralic"/>
                <a:cs typeface="Gothic Uralic"/>
              </a:rPr>
              <a:t>counter-pressure</a:t>
            </a:r>
            <a:r>
              <a:rPr dirty="0" lang="en-IN" spc="4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method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lvl="1"/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Irrigating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wire </a:t>
            </a:r>
            <a:r>
              <a:rPr dirty="0" lang="en-IN" spc="20" err="1">
                <a:solidFill>
                  <a:schemeClr val="tx1"/>
                </a:solidFill>
                <a:latin typeface="Gothic Uralic"/>
                <a:cs typeface="Gothic Uralic"/>
              </a:rPr>
              <a:t>vectis</a:t>
            </a:r>
            <a:r>
              <a:rPr dirty="0" lang="en-IN" spc="6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technique</a:t>
            </a:r>
            <a:endParaRPr dirty="0" lang="en-IN" spc="10">
              <a:solidFill>
                <a:schemeClr val="tx1"/>
              </a:solidFill>
            </a:endParaRPr>
          </a:p>
          <a:p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Aspiration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of the</a:t>
            </a:r>
            <a:r>
              <a:rPr dirty="0" lang="en-IN" spc="26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cortex</a:t>
            </a:r>
          </a:p>
          <a:p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Implantation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of</a:t>
            </a:r>
            <a:r>
              <a:rPr dirty="0" lang="en-IN" spc="18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IOL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82576" y="496891"/>
            <a:ext cx="1997243" cy="2557621"/>
          </a:xfrm>
          <a:prstGeom prst="rect"/>
        </p:spPr>
      </p:pic>
      <p:pic>
        <p:nvPicPr>
          <p:cNvPr id="20971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093243" y="496891"/>
            <a:ext cx="2057082" cy="2185650"/>
          </a:xfrm>
          <a:prstGeom prst="rect"/>
        </p:spPr>
      </p:pic>
      <p:pic>
        <p:nvPicPr>
          <p:cNvPr id="209716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08823" y="3397670"/>
            <a:ext cx="1768449" cy="2442144"/>
          </a:xfrm>
          <a:prstGeom prst="rect"/>
        </p:spPr>
      </p:pic>
      <p:pic>
        <p:nvPicPr>
          <p:cNvPr id="209716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652789" y="3510487"/>
            <a:ext cx="1769443" cy="2024039"/>
          </a:xfrm>
          <a:prstGeom prst="rect"/>
        </p:spPr>
      </p:pic>
      <p:pic>
        <p:nvPicPr>
          <p:cNvPr id="209716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769770" y="3413712"/>
            <a:ext cx="2057082" cy="2223873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>
            <a:off x="677334" y="834189"/>
            <a:ext cx="8596668" cy="5207173"/>
          </a:xfrm>
        </p:spPr>
        <p:txBody>
          <a:bodyPr>
            <a:normAutofit/>
          </a:bodyPr>
          <a:p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Closure </a:t>
            </a:r>
            <a:r>
              <a:rPr dirty="0" sz="2800" lang="en-US" spc="10">
                <a:solidFill>
                  <a:schemeClr val="tx1"/>
                </a:solidFill>
                <a:latin typeface="Gothic Uralic"/>
                <a:cs typeface="Gothic Uralic"/>
              </a:rPr>
              <a:t>of the </a:t>
            </a:r>
            <a:r>
              <a:rPr dirty="0" sz="2800" lang="en-US" spc="20">
                <a:solidFill>
                  <a:schemeClr val="tx1"/>
                </a:solidFill>
                <a:latin typeface="Gothic Uralic"/>
                <a:cs typeface="Gothic Uralic"/>
              </a:rPr>
              <a:t>incision </a:t>
            </a:r>
            <a:r>
              <a:rPr dirty="0" sz="2800" lang="en-US">
                <a:solidFill>
                  <a:schemeClr val="tx1"/>
                </a:solidFill>
                <a:latin typeface="Gothic Uralic"/>
                <a:cs typeface="Gothic Uralic"/>
              </a:rPr>
              <a:t>- </a:t>
            </a:r>
            <a:r>
              <a:rPr dirty="0" sz="2800" lang="en-US" spc="20">
                <a:solidFill>
                  <a:schemeClr val="tx1"/>
                </a:solidFill>
                <a:latin typeface="Gothic Uralic"/>
                <a:cs typeface="Gothic Uralic"/>
              </a:rPr>
              <a:t>3-5 </a:t>
            </a:r>
            <a:r>
              <a:rPr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interrupted</a:t>
            </a:r>
            <a:r>
              <a:rPr dirty="0" sz="2800" lang="en-US" spc="43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sutures</a:t>
            </a:r>
            <a:endParaRPr dirty="0" sz="28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sz="2800" lang="en-IN" spc="15">
                <a:solidFill>
                  <a:schemeClr val="tx1"/>
                </a:solidFill>
                <a:latin typeface="Gothic Uralic"/>
                <a:cs typeface="Gothic Uralic"/>
              </a:rPr>
              <a:t>Removal </a:t>
            </a:r>
            <a:r>
              <a:rPr dirty="0" sz="2800" lang="en-IN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800" lang="en-IN" spc="20">
                <a:solidFill>
                  <a:schemeClr val="tx1"/>
                </a:solidFill>
                <a:latin typeface="Gothic Uralic"/>
                <a:cs typeface="Gothic Uralic"/>
              </a:rPr>
              <a:t>viscoelastic</a:t>
            </a:r>
            <a:r>
              <a:rPr dirty="0" sz="2800" lang="en-IN" spc="30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IN" spc="15">
                <a:solidFill>
                  <a:schemeClr val="tx1"/>
                </a:solidFill>
                <a:latin typeface="Gothic Uralic"/>
                <a:cs typeface="Gothic Uralic"/>
              </a:rPr>
              <a:t>substance</a:t>
            </a:r>
            <a:endParaRPr dirty="0" sz="28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sz="2800" lang="en-IN" spc="15">
                <a:solidFill>
                  <a:schemeClr val="tx1"/>
                </a:solidFill>
                <a:latin typeface="Gothic Uralic"/>
                <a:cs typeface="Gothic Uralic"/>
              </a:rPr>
              <a:t>Conjunctival </a:t>
            </a:r>
            <a:r>
              <a:rPr dirty="0" sz="2800" lang="en-IN" spc="10">
                <a:solidFill>
                  <a:schemeClr val="tx1"/>
                </a:solidFill>
                <a:latin typeface="Gothic Uralic"/>
                <a:cs typeface="Gothic Uralic"/>
              </a:rPr>
              <a:t>flap is </a:t>
            </a:r>
            <a:r>
              <a:rPr dirty="0" sz="2800" lang="en-IN" spc="10" err="1">
                <a:solidFill>
                  <a:schemeClr val="tx1"/>
                </a:solidFill>
                <a:latin typeface="Gothic Uralic"/>
                <a:cs typeface="Gothic Uralic"/>
              </a:rPr>
              <a:t>reposited</a:t>
            </a:r>
            <a:r>
              <a:rPr dirty="0" sz="2800" lang="en-IN" spc="10">
                <a:solidFill>
                  <a:schemeClr val="tx1"/>
                </a:solidFill>
                <a:latin typeface="Gothic Uralic"/>
                <a:cs typeface="Gothic Uralic"/>
              </a:rPr>
              <a:t> and secured</a:t>
            </a:r>
          </a:p>
          <a:p>
            <a:r>
              <a:rPr dirty="0" sz="2800" lang="en-IN" spc="20">
                <a:solidFill>
                  <a:schemeClr val="tx1"/>
                </a:solidFill>
                <a:latin typeface="Gothic Uralic"/>
                <a:cs typeface="Gothic Uralic"/>
              </a:rPr>
              <a:t>Subconjunctival</a:t>
            </a:r>
            <a:r>
              <a:rPr dirty="0" sz="2800" lang="en-IN" spc="15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IN" spc="20">
                <a:solidFill>
                  <a:schemeClr val="tx1"/>
                </a:solidFill>
                <a:latin typeface="Gothic Uralic"/>
                <a:cs typeface="Gothic Uralic"/>
              </a:rPr>
              <a:t>injection</a:t>
            </a:r>
            <a:endParaRPr dirty="0" sz="28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sz="2800" lang="en-IN" spc="15">
                <a:solidFill>
                  <a:schemeClr val="tx1"/>
                </a:solidFill>
                <a:latin typeface="Gothic Uralic"/>
                <a:cs typeface="Gothic Uralic"/>
              </a:rPr>
              <a:t>Patching </a:t>
            </a:r>
            <a:r>
              <a:rPr dirty="0" sz="2800" lang="en-IN" spc="10">
                <a:solidFill>
                  <a:schemeClr val="tx1"/>
                </a:solidFill>
                <a:latin typeface="Gothic Uralic"/>
                <a:cs typeface="Gothic Uralic"/>
              </a:rPr>
              <a:t>of</a:t>
            </a:r>
            <a:r>
              <a:rPr dirty="0" sz="2800" lang="en-IN" spc="16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IN" spc="5">
                <a:solidFill>
                  <a:schemeClr val="tx1"/>
                </a:solidFill>
                <a:latin typeface="Gothic Uralic"/>
                <a:cs typeface="Gothic Uralic"/>
              </a:rPr>
              <a:t>eye</a:t>
            </a:r>
            <a:endParaRPr dirty="0" sz="2800" lang="en-IN">
              <a:solidFill>
                <a:schemeClr val="tx1"/>
              </a:solidFill>
              <a:latin typeface="Gothic Uralic"/>
              <a:cs typeface="Gothic Uralic"/>
            </a:endParaRPr>
          </a:p>
        </p:txBody>
      </p:sp>
      <p:pic>
        <p:nvPicPr>
          <p:cNvPr id="209717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580898" y="3103025"/>
            <a:ext cx="2039102" cy="2544799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pc="35"/>
              <a:t>MANUAL </a:t>
            </a:r>
            <a:r>
              <a:rPr dirty="0" lang="en-US" spc="30"/>
              <a:t>SMALL </a:t>
            </a:r>
            <a:r>
              <a:rPr dirty="0" lang="en-US" spc="40"/>
              <a:t>INCISION </a:t>
            </a:r>
            <a:r>
              <a:rPr dirty="0" lang="en-US" spc="35"/>
              <a:t>CATARACT  </a:t>
            </a:r>
            <a:r>
              <a:rPr dirty="0" lang="en-US" spc="40"/>
              <a:t>SURGERY (SICS)</a:t>
            </a:r>
            <a:endParaRPr dirty="0" lang="en-IN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-285750" marL="297815">
              <a:spcBef>
                <a:spcPts val="1375"/>
              </a:spcBef>
              <a:tabLst>
                <a:tab algn="l" pos="527685"/>
                <a:tab algn="l" pos="528320"/>
              </a:tabLst>
            </a:pP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Superior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rectus</a:t>
            </a:r>
            <a:r>
              <a:rPr dirty="0" lang="en-IN" spc="17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suture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285750" marL="297815">
              <a:spcBef>
                <a:spcPts val="1275"/>
              </a:spcBef>
              <a:tabLst>
                <a:tab algn="l" pos="527685"/>
                <a:tab algn="l" pos="528320"/>
              </a:tabLst>
            </a:pP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Conjunctival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flap </a:t>
            </a:r>
            <a:r>
              <a:rPr dirty="0" lang="en-IN" spc="5">
                <a:solidFill>
                  <a:schemeClr val="tx1"/>
                </a:solidFill>
                <a:latin typeface="Gothic Uralic"/>
                <a:cs typeface="Gothic Uralic"/>
              </a:rPr>
              <a:t>and </a:t>
            </a: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exposure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of</a:t>
            </a:r>
            <a:r>
              <a:rPr dirty="0" lang="en-IN" spc="36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sclera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285750" marL="297815">
              <a:spcBef>
                <a:spcPts val="1275"/>
              </a:spcBef>
              <a:tabLst>
                <a:tab algn="l" pos="527685"/>
                <a:tab algn="l" pos="528320"/>
              </a:tabLst>
            </a:pP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Haemostasis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285750" marL="297815">
              <a:spcBef>
                <a:spcPts val="1270"/>
              </a:spcBef>
              <a:tabLst>
                <a:tab algn="l" pos="527685"/>
                <a:tab algn="l" pos="528320"/>
              </a:tabLst>
            </a:pPr>
            <a:r>
              <a:rPr dirty="0" lang="en-IN" spc="10" err="1">
                <a:solidFill>
                  <a:schemeClr val="tx1"/>
                </a:solidFill>
                <a:latin typeface="Gothic Uralic"/>
                <a:cs typeface="Gothic Uralic"/>
              </a:rPr>
              <a:t>Sclero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 corneal tunnel</a:t>
            </a:r>
            <a:r>
              <a:rPr dirty="0" lang="en-IN" spc="33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incision: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85090" marL="1339850" marR="6985">
              <a:lnSpc>
                <a:spcPct val="144200"/>
              </a:lnSpc>
              <a:spcBef>
                <a:spcPts val="400"/>
              </a:spcBef>
            </a:pP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External scleral incision </a:t>
            </a:r>
            <a:r>
              <a:rPr dirty="0" sz="1600" lang="en-IN">
                <a:solidFill>
                  <a:schemeClr val="tx1"/>
                </a:solidFill>
                <a:latin typeface="Gothic Uralic"/>
                <a:cs typeface="Gothic Uralic"/>
              </a:rPr>
              <a:t>- </a:t>
            </a:r>
            <a:r>
              <a:rPr dirty="0" sz="1600" lang="en-IN" spc="20">
                <a:solidFill>
                  <a:schemeClr val="tx1"/>
                </a:solidFill>
                <a:latin typeface="Gothic Uralic"/>
                <a:cs typeface="Gothic Uralic"/>
              </a:rPr>
              <a:t>5.5mm </a:t>
            </a:r>
            <a:r>
              <a:rPr dirty="0" sz="1600" lang="en-IN" spc="15">
                <a:solidFill>
                  <a:schemeClr val="tx1"/>
                </a:solidFill>
                <a:latin typeface="Gothic Uralic"/>
                <a:cs typeface="Gothic Uralic"/>
              </a:rPr>
              <a:t>to </a:t>
            </a:r>
            <a:r>
              <a:rPr dirty="0" sz="1600" lang="en-IN" spc="20">
                <a:solidFill>
                  <a:schemeClr val="tx1"/>
                </a:solidFill>
                <a:latin typeface="Gothic Uralic"/>
                <a:cs typeface="Gothic Uralic"/>
              </a:rPr>
              <a:t>7.5mm</a:t>
            </a:r>
          </a:p>
          <a:p>
            <a:pPr indent="85090" marL="1339850" marR="6985">
              <a:lnSpc>
                <a:spcPct val="144200"/>
              </a:lnSpc>
              <a:spcBef>
                <a:spcPts val="400"/>
              </a:spcBef>
            </a:pPr>
            <a:r>
              <a:rPr dirty="0" sz="1600" lang="en-IN" spc="20">
                <a:solidFill>
                  <a:schemeClr val="tx1"/>
                </a:solidFill>
                <a:latin typeface="Gothic Uralic"/>
                <a:cs typeface="Gothic Uralic"/>
              </a:rPr>
              <a:t>  </a:t>
            </a:r>
            <a:r>
              <a:rPr dirty="0" sz="1600" lang="en-IN" spc="20" err="1">
                <a:solidFill>
                  <a:schemeClr val="tx1"/>
                </a:solidFill>
                <a:latin typeface="Gothic Uralic"/>
                <a:cs typeface="Gothic Uralic"/>
              </a:rPr>
              <a:t>Sclero</a:t>
            </a:r>
            <a:r>
              <a:rPr dirty="0" sz="1600" lang="en-IN" spc="2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corneal tunnel </a:t>
            </a:r>
            <a:r>
              <a:rPr dirty="0" sz="1600" lang="en-IN">
                <a:solidFill>
                  <a:schemeClr val="tx1"/>
                </a:solidFill>
                <a:latin typeface="Gothic Uralic"/>
                <a:cs typeface="Gothic Uralic"/>
              </a:rPr>
              <a:t>-</a:t>
            </a:r>
            <a:r>
              <a:rPr dirty="0" sz="1600" lang="en-IN" spc="9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1-1.5mm</a:t>
            </a:r>
            <a:endParaRPr dirty="0" sz="16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85090" marL="1339850" marR="6985">
              <a:lnSpc>
                <a:spcPct val="144200"/>
              </a:lnSpc>
              <a:spcBef>
                <a:spcPts val="400"/>
              </a:spcBef>
            </a:pP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Internal corneal</a:t>
            </a:r>
            <a:r>
              <a:rPr dirty="0" sz="1600" lang="en-IN" spc="1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1600" lang="en-IN" spc="25">
                <a:solidFill>
                  <a:schemeClr val="tx1"/>
                </a:solidFill>
                <a:latin typeface="Gothic Uralic"/>
                <a:cs typeface="Gothic Uralic"/>
              </a:rPr>
              <a:t>incision</a:t>
            </a:r>
            <a:endParaRPr dirty="0" sz="16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15620" marL="527685">
              <a:spcBef>
                <a:spcPts val="1255"/>
              </a:spcBef>
              <a:tabLst>
                <a:tab algn="l" pos="527685"/>
                <a:tab algn="l" pos="528320"/>
              </a:tabLst>
            </a:pPr>
            <a:r>
              <a:rPr dirty="0" lang="en-IN" spc="15">
                <a:solidFill>
                  <a:schemeClr val="tx1"/>
                </a:solidFill>
                <a:latin typeface="Gothic Uralic"/>
                <a:cs typeface="Gothic Uralic"/>
              </a:rPr>
              <a:t>Side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port</a:t>
            </a:r>
            <a:r>
              <a:rPr dirty="0" lang="en-IN" spc="15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10">
                <a:solidFill>
                  <a:schemeClr val="tx1"/>
                </a:solidFill>
                <a:latin typeface="Gothic Uralic"/>
                <a:cs typeface="Gothic Uralic"/>
              </a:rPr>
              <a:t>entry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</p:txBody>
      </p:sp>
      <p:pic>
        <p:nvPicPr>
          <p:cNvPr id="209717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943098" y="1699504"/>
            <a:ext cx="1770674" cy="1729496"/>
          </a:xfrm>
          <a:prstGeom prst="rect"/>
        </p:spPr>
      </p:pic>
      <p:pic>
        <p:nvPicPr>
          <p:cNvPr id="209717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85709" y="1318000"/>
            <a:ext cx="1776585" cy="2111000"/>
          </a:xfrm>
          <a:prstGeom prst="rect"/>
        </p:spPr>
      </p:pic>
      <p:pic>
        <p:nvPicPr>
          <p:cNvPr id="209717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316328" y="4082406"/>
            <a:ext cx="1638461" cy="1992220"/>
          </a:xfrm>
          <a:prstGeom prst="rect"/>
        </p:spPr>
      </p:pic>
      <p:pic>
        <p:nvPicPr>
          <p:cNvPr id="209717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659714" y="4100975"/>
            <a:ext cx="1687277" cy="1949742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677334" y="673769"/>
            <a:ext cx="8596668" cy="5367594"/>
          </a:xfrm>
        </p:spPr>
        <p:txBody>
          <a:bodyPr>
            <a:normAutofit fontScale="94444" lnSpcReduction="10000"/>
          </a:bodyPr>
          <a:p>
            <a:r>
              <a:rPr dirty="0" sz="2400" lang="en-US" spc="15">
                <a:solidFill>
                  <a:schemeClr val="tx1"/>
                </a:solidFill>
              </a:rPr>
              <a:t>Anterior capsulotomy </a:t>
            </a:r>
            <a:r>
              <a:rPr dirty="0" sz="2400" lang="en-US">
                <a:solidFill>
                  <a:schemeClr val="tx1"/>
                </a:solidFill>
              </a:rPr>
              <a:t>- </a:t>
            </a:r>
            <a:r>
              <a:rPr dirty="0" sz="2400" lang="en-US" spc="20">
                <a:solidFill>
                  <a:schemeClr val="tx1"/>
                </a:solidFill>
              </a:rPr>
              <a:t>can </a:t>
            </a:r>
            <a:r>
              <a:rPr dirty="0" sz="2400" lang="en-US" spc="15">
                <a:solidFill>
                  <a:schemeClr val="tx1"/>
                </a:solidFill>
              </a:rPr>
              <a:t>be </a:t>
            </a:r>
            <a:r>
              <a:rPr dirty="0" sz="2400" lang="en-US" spc="25">
                <a:solidFill>
                  <a:schemeClr val="tx1"/>
                </a:solidFill>
              </a:rPr>
              <a:t>can-</a:t>
            </a:r>
            <a:r>
              <a:rPr dirty="0" sz="2400" lang="en-US" spc="25" err="1">
                <a:solidFill>
                  <a:schemeClr val="tx1"/>
                </a:solidFill>
              </a:rPr>
              <a:t>openers,envelope</a:t>
            </a:r>
            <a:r>
              <a:rPr dirty="0" sz="2400" lang="en-US" spc="25">
                <a:solidFill>
                  <a:schemeClr val="tx1"/>
                </a:solidFill>
              </a:rPr>
              <a:t> </a:t>
            </a:r>
            <a:r>
              <a:rPr dirty="0" sz="2400" lang="en-US" spc="10">
                <a:solidFill>
                  <a:schemeClr val="tx1"/>
                </a:solidFill>
              </a:rPr>
              <a:t>or </a:t>
            </a:r>
            <a:r>
              <a:rPr dirty="0" sz="2400" lang="en-US" spc="25">
                <a:solidFill>
                  <a:schemeClr val="tx1"/>
                </a:solidFill>
              </a:rPr>
              <a:t>continuous circular  </a:t>
            </a:r>
            <a:r>
              <a:rPr dirty="0" sz="2400" lang="en-US" spc="25" err="1">
                <a:solidFill>
                  <a:schemeClr val="tx1"/>
                </a:solidFill>
              </a:rPr>
              <a:t>capsulorrhexis</a:t>
            </a:r>
            <a:r>
              <a:rPr dirty="0" sz="2400" lang="en-US" spc="50">
                <a:solidFill>
                  <a:schemeClr val="tx1"/>
                </a:solidFill>
              </a:rPr>
              <a:t> </a:t>
            </a:r>
            <a:r>
              <a:rPr dirty="0" sz="2400" lang="en-US" spc="25">
                <a:solidFill>
                  <a:schemeClr val="tx1"/>
                </a:solidFill>
              </a:rPr>
              <a:t>(CCC)</a:t>
            </a:r>
          </a:p>
          <a:p>
            <a:pPr indent="-457200" marL="469900">
              <a:spcBef>
                <a:spcPts val="1375"/>
              </a:spcBef>
              <a:tabLst>
                <a:tab algn="l" pos="355600"/>
              </a:tabLst>
            </a:pPr>
            <a:r>
              <a:rPr dirty="0" sz="2800" lang="en-US" spc="20" err="1">
                <a:solidFill>
                  <a:schemeClr val="tx1"/>
                </a:solidFill>
                <a:latin typeface="Gothic Uralic"/>
                <a:cs typeface="Gothic Uralic"/>
              </a:rPr>
              <a:t>Hydrodissection</a:t>
            </a:r>
            <a:endParaRPr dirty="0" sz="28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457200" marL="469900">
              <a:spcBef>
                <a:spcPts val="1270"/>
              </a:spcBef>
              <a:tabLst>
                <a:tab algn="l" pos="355600"/>
              </a:tabLst>
            </a:pPr>
            <a:r>
              <a:rPr dirty="0" sz="2800" lang="en-US" spc="10">
                <a:solidFill>
                  <a:schemeClr val="tx1"/>
                </a:solidFill>
                <a:latin typeface="Gothic Uralic"/>
                <a:cs typeface="Gothic Uralic"/>
              </a:rPr>
              <a:t>Nuclear</a:t>
            </a:r>
            <a:r>
              <a:rPr dirty="0" sz="2800" lang="en-US" spc="10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management</a:t>
            </a:r>
            <a:endParaRPr dirty="0" sz="28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342900" lvl="1" marL="1269365">
              <a:spcBef>
                <a:spcPts val="1675"/>
              </a:spcBef>
              <a:buSzPct val="95833"/>
              <a:tabLst>
                <a:tab algn="l" pos="1253490"/>
              </a:tabLst>
            </a:pP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prolapse </a:t>
            </a:r>
            <a:r>
              <a:rPr dirty="0" sz="2400" lang="en-US" spc="15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nucleus into </a:t>
            </a:r>
            <a:r>
              <a:rPr dirty="0" sz="2400" lang="en-US" spc="15">
                <a:solidFill>
                  <a:schemeClr val="tx1"/>
                </a:solidFill>
                <a:latin typeface="Gothic Uralic"/>
                <a:cs typeface="Gothic Uralic"/>
              </a:rPr>
              <a:t>ant</a:t>
            </a:r>
            <a:r>
              <a:rPr dirty="0" sz="2400" lang="en-US" spc="6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chamber</a:t>
            </a:r>
            <a:endParaRPr dirty="0" sz="24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352425" lvl="1" marL="1278890" marR="5080">
              <a:spcBef>
                <a:spcPts val="1270"/>
              </a:spcBef>
              <a:buSzPct val="95833"/>
              <a:tabLst>
                <a:tab algn="l" pos="1252220"/>
              </a:tabLst>
            </a:pPr>
            <a:r>
              <a:rPr dirty="0" sz="2400" lang="en-US" spc="30">
                <a:solidFill>
                  <a:schemeClr val="tx1"/>
                </a:solidFill>
                <a:latin typeface="Gothic Uralic"/>
                <a:cs typeface="Gothic Uralic"/>
              </a:rPr>
              <a:t>delivery </a:t>
            </a:r>
            <a:r>
              <a:rPr dirty="0" sz="240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nucleus through corneoscleral  tunnel</a:t>
            </a:r>
            <a:endParaRPr dirty="0" sz="24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457200" marL="127000" marR="3738879">
              <a:lnSpc>
                <a:spcPts val="4630"/>
              </a:lnSpc>
              <a:spcBef>
                <a:spcPts val="355"/>
              </a:spcBef>
              <a:tabLst>
                <a:tab algn="l" pos="355600"/>
              </a:tabLst>
            </a:pPr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Aspiration </a:t>
            </a:r>
            <a:r>
              <a:rPr dirty="0" sz="280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cortex </a:t>
            </a:r>
          </a:p>
          <a:p>
            <a:pPr indent="-457200" marL="127000" marR="3738879">
              <a:lnSpc>
                <a:spcPts val="4630"/>
              </a:lnSpc>
              <a:spcBef>
                <a:spcPts val="355"/>
              </a:spcBef>
              <a:tabLst>
                <a:tab algn="l" pos="355600"/>
              </a:tabLst>
            </a:pPr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IOL</a:t>
            </a:r>
            <a:r>
              <a:rPr dirty="0" sz="2800" lang="en-US" spc="5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implantation</a:t>
            </a:r>
            <a:endParaRPr dirty="0" sz="28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pPr marL="12700" marR="1318260">
              <a:lnSpc>
                <a:spcPts val="4630"/>
              </a:lnSpc>
              <a:spcBef>
                <a:spcPts val="5"/>
              </a:spcBef>
            </a:pPr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Removal </a:t>
            </a:r>
            <a:r>
              <a:rPr dirty="0" sz="280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800" lang="en-US" spc="20">
                <a:solidFill>
                  <a:schemeClr val="tx1"/>
                </a:solidFill>
                <a:latin typeface="Gothic Uralic"/>
                <a:cs typeface="Gothic Uralic"/>
              </a:rPr>
              <a:t>viscoelastic </a:t>
            </a:r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material </a:t>
            </a:r>
          </a:p>
          <a:p>
            <a:pPr marL="12700" marR="1318260">
              <a:lnSpc>
                <a:spcPts val="4630"/>
              </a:lnSpc>
              <a:spcBef>
                <a:spcPts val="5"/>
              </a:spcBef>
            </a:pPr>
            <a:r>
              <a:rPr dirty="0" sz="2800" lang="en-US" spc="10">
                <a:solidFill>
                  <a:schemeClr val="tx1"/>
                </a:solidFill>
                <a:latin typeface="Gothic Uralic"/>
                <a:cs typeface="Gothic Uralic"/>
              </a:rPr>
              <a:t>Wound</a:t>
            </a:r>
            <a:r>
              <a:rPr dirty="0" sz="2800" lang="en-US" spc="10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US" spc="15">
                <a:solidFill>
                  <a:schemeClr val="tx1"/>
                </a:solidFill>
                <a:latin typeface="Gothic Uralic"/>
                <a:cs typeface="Gothic Uralic"/>
              </a:rPr>
              <a:t>closure</a:t>
            </a:r>
            <a:endParaRPr dirty="0" sz="28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endParaRPr dirty="0" lang="en-IN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7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43789" y="84221"/>
            <a:ext cx="7523747" cy="668955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867"/>
          </a:xfrm>
        </p:spPr>
        <p:txBody>
          <a:bodyPr>
            <a:normAutofit fontScale="90000"/>
          </a:bodyPr>
          <a:p>
            <a:r>
              <a:rPr dirty="0" lang="en-IN"/>
              <a:t>NON SURGICAL MANAGEMENT</a:t>
            </a:r>
            <a:br>
              <a:rPr dirty="0" lang="en-IN"/>
            </a:br>
            <a:endParaRPr dirty="0" lang="en-IN"/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677334" y="1405467"/>
            <a:ext cx="8596668" cy="4635895"/>
          </a:xfrm>
        </p:spPr>
        <p:txBody>
          <a:bodyPr/>
          <a:p>
            <a:pPr indent="0" marL="0">
              <a:buNone/>
            </a:pPr>
            <a:r>
              <a:rPr dirty="0" lang="en-US"/>
              <a:t>TREATMENT OF CAUSE</a:t>
            </a:r>
          </a:p>
          <a:p>
            <a:r>
              <a:rPr dirty="0" lang="en-US"/>
              <a:t>Adequate control of diabetes mellitus,</a:t>
            </a:r>
          </a:p>
          <a:p>
            <a:r>
              <a:rPr dirty="0" lang="en-US"/>
              <a:t>Removal of </a:t>
            </a:r>
            <a:r>
              <a:rPr dirty="0" lang="en-US" err="1"/>
              <a:t>cataractogenic</a:t>
            </a:r>
            <a:r>
              <a:rPr dirty="0" lang="en-US"/>
              <a:t> drugs such as corticosteroids, </a:t>
            </a:r>
            <a:r>
              <a:rPr dirty="0" lang="en-US" err="1"/>
              <a:t>phenothiazenes</a:t>
            </a:r>
            <a:r>
              <a:rPr dirty="0" lang="en-US"/>
              <a:t> and strong </a:t>
            </a:r>
            <a:r>
              <a:rPr dirty="0" lang="en-US" err="1"/>
              <a:t>miotics</a:t>
            </a:r>
            <a:endParaRPr dirty="0" lang="en-US"/>
          </a:p>
          <a:p>
            <a:r>
              <a:rPr dirty="0" lang="en-US"/>
              <a:t>Removal of irradiation (infrared or X-rays) </a:t>
            </a:r>
          </a:p>
          <a:p>
            <a:r>
              <a:rPr dirty="0" lang="en-US"/>
              <a:t>Early and adequate treatment of ocular diseases like uveitis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5853"/>
          </a:xfrm>
        </p:spPr>
        <p:txBody>
          <a:bodyPr/>
          <a:p>
            <a:r>
              <a:rPr dirty="0" lang="en-IN" spc="40"/>
              <a:t>PHACOEMULSIFICATION</a:t>
            </a:r>
            <a:endParaRPr dirty="0" lang="en-IN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677334" y="1315453"/>
            <a:ext cx="8596668" cy="4725909"/>
          </a:xfrm>
        </p:spPr>
        <p:txBody>
          <a:bodyPr>
            <a:normAutofit/>
          </a:bodyPr>
          <a:p>
            <a:pPr indent="0" marL="12065">
              <a:spcBef>
                <a:spcPts val="1370"/>
              </a:spcBef>
              <a:buNone/>
              <a:tabLst>
                <a:tab algn="l" pos="527685"/>
                <a:tab algn="l" pos="528320"/>
              </a:tabLst>
            </a:pPr>
            <a:r>
              <a:rPr b="1" dirty="0" sz="2400" lang="en-IN" spc="20">
                <a:solidFill>
                  <a:schemeClr val="tx1"/>
                </a:solidFill>
                <a:latin typeface="Gothic Uralic"/>
                <a:cs typeface="Gothic Uralic"/>
              </a:rPr>
              <a:t>STEPS</a:t>
            </a:r>
          </a:p>
          <a:p>
            <a:pPr indent="-515620" marL="527685">
              <a:spcBef>
                <a:spcPts val="1370"/>
              </a:spcBef>
              <a:tabLst>
                <a:tab algn="l" pos="527685"/>
                <a:tab algn="l" pos="528320"/>
              </a:tabLst>
            </a:pPr>
            <a:r>
              <a:rPr dirty="0" sz="2400" lang="en-IN" spc="20">
                <a:solidFill>
                  <a:schemeClr val="tx1"/>
                </a:solidFill>
                <a:latin typeface="Gothic Uralic"/>
                <a:cs typeface="Gothic Uralic"/>
              </a:rPr>
              <a:t>Corneoscleral incision-very </a:t>
            </a:r>
            <a:r>
              <a:rPr dirty="0" sz="2400" lang="en-IN" spc="10">
                <a:solidFill>
                  <a:schemeClr val="tx1"/>
                </a:solidFill>
                <a:latin typeface="Gothic Uralic"/>
                <a:cs typeface="Gothic Uralic"/>
              </a:rPr>
              <a:t>small</a:t>
            </a:r>
            <a:r>
              <a:rPr dirty="0" sz="2400" lang="en-IN" spc="26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IN" spc="10">
                <a:solidFill>
                  <a:schemeClr val="tx1"/>
                </a:solidFill>
                <a:latin typeface="Gothic Uralic"/>
                <a:cs typeface="Gothic Uralic"/>
              </a:rPr>
              <a:t>3mm</a:t>
            </a:r>
            <a:endParaRPr dirty="0" sz="24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15620" marL="527685" marR="5080">
              <a:spcBef>
                <a:spcPts val="1270"/>
              </a:spcBef>
              <a:tabLst>
                <a:tab algn="l" pos="527685"/>
                <a:tab algn="l" pos="528320"/>
              </a:tabLst>
            </a:pPr>
            <a:r>
              <a:rPr dirty="0" sz="2400" lang="en-IN" spc="15">
                <a:solidFill>
                  <a:schemeClr val="tx1"/>
                </a:solidFill>
                <a:latin typeface="Gothic Uralic"/>
                <a:cs typeface="Gothic Uralic"/>
              </a:rPr>
              <a:t>Continuous curvilinear </a:t>
            </a:r>
            <a:r>
              <a:rPr dirty="0" sz="2400" lang="en-IN" spc="20" err="1">
                <a:solidFill>
                  <a:schemeClr val="tx1"/>
                </a:solidFill>
                <a:latin typeface="Gothic Uralic"/>
                <a:cs typeface="Gothic Uralic"/>
              </a:rPr>
              <a:t>capsulorrhexis</a:t>
            </a:r>
            <a:r>
              <a:rPr dirty="0" sz="2400" lang="en-IN" spc="2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IN" spc="10">
                <a:solidFill>
                  <a:schemeClr val="tx1"/>
                </a:solidFill>
                <a:latin typeface="Gothic Uralic"/>
                <a:cs typeface="Gothic Uralic"/>
              </a:rPr>
              <a:t>of  4-6mm</a:t>
            </a:r>
            <a:endParaRPr dirty="0" sz="24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15620" marL="527685">
              <a:spcBef>
                <a:spcPts val="1275"/>
              </a:spcBef>
              <a:tabLst>
                <a:tab algn="l" pos="527685"/>
                <a:tab algn="l" pos="528320"/>
              </a:tabLst>
            </a:pPr>
            <a:r>
              <a:rPr dirty="0" sz="2400" lang="en-IN" spc="20" err="1">
                <a:solidFill>
                  <a:schemeClr val="tx1"/>
                </a:solidFill>
                <a:latin typeface="Gothic Uralic"/>
                <a:cs typeface="Gothic Uralic"/>
              </a:rPr>
              <a:t>Hydrodissection</a:t>
            </a:r>
            <a:endParaRPr dirty="0" sz="24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15620" marL="527685">
              <a:spcBef>
                <a:spcPts val="1275"/>
              </a:spcBef>
              <a:tabLst>
                <a:tab algn="l" pos="527685"/>
                <a:tab algn="l" pos="528320"/>
              </a:tabLst>
            </a:pPr>
            <a:r>
              <a:rPr dirty="0" sz="2400" lang="en-IN" spc="15">
                <a:solidFill>
                  <a:schemeClr val="tx1"/>
                </a:solidFill>
                <a:latin typeface="Gothic Uralic"/>
                <a:cs typeface="Gothic Uralic"/>
              </a:rPr>
              <a:t>Nucleus is emulsified </a:t>
            </a:r>
            <a:r>
              <a:rPr dirty="0" sz="2400" lang="en-IN" spc="5">
                <a:solidFill>
                  <a:schemeClr val="tx1"/>
                </a:solidFill>
                <a:latin typeface="Gothic Uralic"/>
                <a:cs typeface="Gothic Uralic"/>
              </a:rPr>
              <a:t>and</a:t>
            </a:r>
            <a:r>
              <a:rPr dirty="0" sz="2400" lang="en-IN" spc="254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IN" spc="15">
                <a:solidFill>
                  <a:schemeClr val="tx1"/>
                </a:solidFill>
                <a:latin typeface="Gothic Uralic"/>
                <a:cs typeface="Gothic Uralic"/>
              </a:rPr>
              <a:t>aspirated</a:t>
            </a:r>
            <a:endParaRPr dirty="0" sz="24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15620" marL="527685" marR="1248410">
              <a:spcBef>
                <a:spcPts val="1270"/>
              </a:spcBef>
              <a:tabLst>
                <a:tab algn="l" pos="527685"/>
                <a:tab algn="l" pos="528320"/>
              </a:tabLst>
            </a:pPr>
            <a:r>
              <a:rPr dirty="0" sz="2400" lang="en-IN" spc="15">
                <a:solidFill>
                  <a:schemeClr val="tx1"/>
                </a:solidFill>
                <a:latin typeface="Gothic Uralic"/>
                <a:cs typeface="Gothic Uralic"/>
              </a:rPr>
              <a:t>Remaining cortical </a:t>
            </a:r>
            <a:r>
              <a:rPr dirty="0" sz="2400" lang="en-IN" spc="10">
                <a:solidFill>
                  <a:schemeClr val="tx1"/>
                </a:solidFill>
                <a:latin typeface="Gothic Uralic"/>
                <a:cs typeface="Gothic Uralic"/>
              </a:rPr>
              <a:t>lens matter </a:t>
            </a:r>
            <a:r>
              <a:rPr dirty="0" sz="2400" lang="en-IN" spc="15">
                <a:solidFill>
                  <a:schemeClr val="tx1"/>
                </a:solidFill>
                <a:latin typeface="Gothic Uralic"/>
                <a:cs typeface="Gothic Uralic"/>
              </a:rPr>
              <a:t>is  aspirated</a:t>
            </a:r>
            <a:endParaRPr dirty="0" sz="24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15620" marL="527685">
              <a:spcBef>
                <a:spcPts val="1275"/>
              </a:spcBef>
              <a:tabLst>
                <a:tab algn="l" pos="527685"/>
                <a:tab algn="l" pos="528320"/>
              </a:tabLst>
            </a:pPr>
            <a:r>
              <a:rPr dirty="0" sz="2400" lang="en-IN" spc="10">
                <a:solidFill>
                  <a:schemeClr val="tx1"/>
                </a:solidFill>
                <a:latin typeface="Gothic Uralic"/>
                <a:cs typeface="Gothic Uralic"/>
              </a:rPr>
              <a:t>IOL</a:t>
            </a:r>
            <a:r>
              <a:rPr dirty="0" sz="2400" lang="en-IN" spc="5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IN" spc="20">
                <a:solidFill>
                  <a:schemeClr val="tx1"/>
                </a:solidFill>
                <a:latin typeface="Gothic Uralic"/>
                <a:cs typeface="Gothic Uralic"/>
              </a:rPr>
              <a:t>Implantation</a:t>
            </a:r>
            <a:endParaRPr dirty="0" sz="24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15620" marL="527685">
              <a:spcBef>
                <a:spcPts val="1270"/>
              </a:spcBef>
              <a:tabLst>
                <a:tab algn="l" pos="527685"/>
                <a:tab algn="l" pos="528320"/>
              </a:tabLst>
            </a:pPr>
            <a:r>
              <a:rPr dirty="0" sz="2400" lang="en-IN" spc="15">
                <a:solidFill>
                  <a:schemeClr val="tx1"/>
                </a:solidFill>
                <a:latin typeface="Gothic Uralic"/>
                <a:cs typeface="Gothic Uralic"/>
              </a:rPr>
              <a:t>Removal </a:t>
            </a:r>
            <a:r>
              <a:rPr dirty="0" sz="2400" lang="en-IN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400" lang="en-IN" spc="20">
                <a:solidFill>
                  <a:schemeClr val="tx1"/>
                </a:solidFill>
                <a:latin typeface="Gothic Uralic"/>
                <a:cs typeface="Gothic Uralic"/>
              </a:rPr>
              <a:t>viscoelastic</a:t>
            </a:r>
            <a:r>
              <a:rPr dirty="0" sz="2400" lang="en-IN" spc="30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IN" spc="15">
                <a:solidFill>
                  <a:schemeClr val="tx1"/>
                </a:solidFill>
                <a:latin typeface="Gothic Uralic"/>
                <a:cs typeface="Gothic Uralic"/>
              </a:rPr>
              <a:t>material</a:t>
            </a:r>
            <a:endParaRPr dirty="0" sz="24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-515620" marL="527685">
              <a:spcBef>
                <a:spcPts val="1275"/>
              </a:spcBef>
              <a:tabLst>
                <a:tab algn="l" pos="527685"/>
                <a:tab algn="l" pos="528320"/>
              </a:tabLst>
            </a:pPr>
            <a:r>
              <a:rPr dirty="0" sz="2400" lang="en-IN" spc="5">
                <a:solidFill>
                  <a:schemeClr val="tx1"/>
                </a:solidFill>
                <a:latin typeface="Gothic Uralic"/>
                <a:cs typeface="Gothic Uralic"/>
              </a:rPr>
              <a:t>Wound</a:t>
            </a:r>
            <a:r>
              <a:rPr dirty="0" sz="2400" lang="en-IN" spc="10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IN" spc="15">
                <a:solidFill>
                  <a:schemeClr val="tx1"/>
                </a:solidFill>
                <a:latin typeface="Gothic Uralic"/>
                <a:cs typeface="Gothic Uralic"/>
              </a:rPr>
              <a:t>closure</a:t>
            </a:r>
            <a:endParaRPr dirty="0" sz="2400" lang="en-IN">
              <a:solidFill>
                <a:schemeClr val="tx1"/>
              </a:solidFill>
              <a:latin typeface="Gothic Uralic"/>
              <a:cs typeface="Gothic Uralic"/>
            </a:endParaRPr>
          </a:p>
        </p:txBody>
      </p:sp>
      <p:pic>
        <p:nvPicPr>
          <p:cNvPr id="209717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47172" y="609600"/>
            <a:ext cx="5053660" cy="1674896"/>
          </a:xfrm>
          <a:prstGeom prst="rect"/>
        </p:spPr>
      </p:pic>
      <p:pic>
        <p:nvPicPr>
          <p:cNvPr id="209717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179979" y="2124855"/>
            <a:ext cx="1974674" cy="2166158"/>
          </a:xfrm>
          <a:prstGeom prst="rect"/>
        </p:spPr>
      </p:pic>
      <p:pic>
        <p:nvPicPr>
          <p:cNvPr id="209717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883968" y="4459468"/>
            <a:ext cx="4780067" cy="2166157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895"/>
          </a:xfrm>
        </p:spPr>
        <p:txBody>
          <a:bodyPr/>
          <a:p>
            <a:r>
              <a:rPr dirty="0" lang="en-IN" spc="30"/>
              <a:t>ECCE </a:t>
            </a:r>
            <a:r>
              <a:rPr dirty="0" lang="en-IN" spc="25"/>
              <a:t>FOR  </a:t>
            </a:r>
            <a:r>
              <a:rPr dirty="0" lang="en-IN" spc="35"/>
              <a:t>CHILDHOOD</a:t>
            </a:r>
            <a:r>
              <a:rPr dirty="0" lang="en-IN" spc="114"/>
              <a:t> </a:t>
            </a:r>
            <a:r>
              <a:rPr dirty="0" lang="en-IN" spc="30"/>
              <a:t>CATARACT</a:t>
            </a:r>
            <a:endParaRPr dirty="0" lang="en-IN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677334" y="1491917"/>
            <a:ext cx="8755424" cy="4549446"/>
          </a:xfrm>
        </p:spPr>
        <p:txBody>
          <a:bodyPr/>
          <a:p>
            <a:pPr indent="0" marL="0" marR="396875">
              <a:lnSpc>
                <a:spcPct val="100000"/>
              </a:lnSpc>
              <a:spcBef>
                <a:spcPts val="100"/>
              </a:spcBef>
              <a:buNone/>
            </a:pP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Surgical techniques employed </a:t>
            </a:r>
            <a:r>
              <a:rPr dirty="0" sz="2400" lang="en-US" spc="15">
                <a:solidFill>
                  <a:schemeClr val="tx1"/>
                </a:solidFill>
                <a:latin typeface="Gothic Uralic"/>
                <a:cs typeface="Gothic Uralic"/>
              </a:rPr>
              <a:t>for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childhood 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cataract are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essentially </a:t>
            </a:r>
            <a:r>
              <a:rPr dirty="0" sz="240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two</a:t>
            </a:r>
            <a:r>
              <a:rPr dirty="0" sz="2400" lang="en-US" spc="12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US" spc="35">
                <a:solidFill>
                  <a:schemeClr val="tx1"/>
                </a:solidFill>
                <a:latin typeface="Gothic Uralic"/>
                <a:cs typeface="Gothic Uralic"/>
              </a:rPr>
              <a:t>types:</a:t>
            </a:r>
            <a:endParaRPr dirty="0" sz="24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pPr marL="1270000" marR="571500">
              <a:spcBef>
                <a:spcPts val="1255"/>
              </a:spcBef>
              <a:tabLst>
                <a:tab algn="l" pos="1156335"/>
              </a:tabLst>
            </a:pP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Irrigation </a:t>
            </a:r>
            <a:r>
              <a:rPr dirty="0" sz="2000" lang="en-US" spc="5">
                <a:solidFill>
                  <a:schemeClr val="tx1"/>
                </a:solidFill>
                <a:latin typeface="Gothic Uralic"/>
                <a:cs typeface="Gothic Uralic"/>
              </a:rPr>
              <a:t>and 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aspiration </a:t>
            </a:r>
            <a:r>
              <a:rPr dirty="0" sz="2000" lang="en-US" spc="10">
                <a:solidFill>
                  <a:schemeClr val="tx1"/>
                </a:solidFill>
                <a:latin typeface="Gothic Uralic"/>
                <a:cs typeface="Gothic Uralic"/>
              </a:rPr>
              <a:t>of lens  matter</a:t>
            </a:r>
            <a:endParaRPr dirty="0" sz="20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pPr marL="1269365">
              <a:spcBef>
                <a:spcPts val="1275"/>
              </a:spcBef>
              <a:tabLst>
                <a:tab algn="l" pos="1156335"/>
              </a:tabLst>
            </a:pP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Lensectomy</a:t>
            </a:r>
            <a:endParaRPr dirty="0" sz="20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pPr indent="0" marL="0">
              <a:buNone/>
            </a:pPr>
            <a:r>
              <a:rPr b="1" dirty="0" sz="2400" lang="en-US" spc="15">
                <a:solidFill>
                  <a:schemeClr val="tx1"/>
                </a:solidFill>
                <a:latin typeface="Gothic Uralic"/>
                <a:cs typeface="Gothic Uralic"/>
              </a:rPr>
              <a:t>Irrigation </a:t>
            </a:r>
            <a:r>
              <a:rPr b="1" dirty="0" sz="2400" lang="en-US" spc="5">
                <a:solidFill>
                  <a:schemeClr val="tx1"/>
                </a:solidFill>
                <a:latin typeface="Gothic Uralic"/>
                <a:cs typeface="Gothic Uralic"/>
              </a:rPr>
              <a:t>and </a:t>
            </a:r>
            <a:r>
              <a:rPr b="1" dirty="0" sz="2400" lang="en-US" spc="15">
                <a:solidFill>
                  <a:schemeClr val="tx1"/>
                </a:solidFill>
                <a:latin typeface="Gothic Uralic"/>
                <a:cs typeface="Gothic Uralic"/>
              </a:rPr>
              <a:t>aspiration </a:t>
            </a:r>
            <a:r>
              <a:rPr b="1" dirty="0" sz="2400" lang="en-US" spc="10">
                <a:solidFill>
                  <a:schemeClr val="tx1"/>
                </a:solidFill>
                <a:latin typeface="Gothic Uralic"/>
                <a:cs typeface="Gothic Uralic"/>
              </a:rPr>
              <a:t>of lens</a:t>
            </a:r>
            <a:r>
              <a:rPr b="1" dirty="0" sz="2400" lang="en-US" spc="49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b="1" dirty="0" sz="2400" lang="en-US" spc="10">
                <a:solidFill>
                  <a:schemeClr val="tx1"/>
                </a:solidFill>
                <a:latin typeface="Gothic Uralic"/>
                <a:cs typeface="Gothic Uralic"/>
              </a:rPr>
              <a:t>matter:</a:t>
            </a:r>
            <a:endParaRPr b="1" dirty="0" sz="24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sz="2000" lang="en-IN">
                <a:solidFill>
                  <a:schemeClr val="tx1"/>
                </a:solidFill>
              </a:rPr>
              <a:t>Steps are same as SICS </a:t>
            </a:r>
          </a:p>
          <a:p>
            <a:r>
              <a:rPr dirty="0" sz="2000" lang="en-IN">
                <a:solidFill>
                  <a:schemeClr val="tx1"/>
                </a:solidFill>
              </a:rPr>
              <a:t>In addition,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Posterior </a:t>
            </a:r>
            <a:r>
              <a:rPr dirty="0" sz="2000" lang="en-US" spc="25" err="1">
                <a:solidFill>
                  <a:schemeClr val="tx1"/>
                </a:solidFill>
                <a:latin typeface="Gothic Uralic"/>
                <a:cs typeface="Gothic Uralic"/>
              </a:rPr>
              <a:t>capsulorrhexis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about 3-4 </a:t>
            </a:r>
            <a:r>
              <a:rPr dirty="0" sz="2000" lang="en-US" spc="20">
                <a:solidFill>
                  <a:schemeClr val="tx1"/>
                </a:solidFill>
                <a:latin typeface="Gothic Uralic"/>
                <a:cs typeface="Gothic Uralic"/>
              </a:rPr>
              <a:t>mm size 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recommended 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in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children</a:t>
            </a:r>
            <a:r>
              <a:rPr dirty="0" sz="2000" lang="en-US" spc="7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to</a:t>
            </a:r>
            <a:r>
              <a:rPr dirty="0" sz="2000" lang="en-US" spc="4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avoid </a:t>
            </a:r>
            <a:r>
              <a:rPr dirty="0" sz="2000" lang="en-IN" spc="25">
                <a:solidFill>
                  <a:schemeClr val="tx1"/>
                </a:solidFill>
                <a:latin typeface="Gothic Uralic"/>
                <a:cs typeface="Gothic Uralic"/>
              </a:rPr>
              <a:t>posterior</a:t>
            </a:r>
            <a:r>
              <a:rPr dirty="0" sz="2000" lang="en-IN" spc="-5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000" lang="en-IN" spc="25">
                <a:solidFill>
                  <a:schemeClr val="tx1"/>
                </a:solidFill>
                <a:latin typeface="Gothic Uralic"/>
                <a:cs typeface="Gothic Uralic"/>
              </a:rPr>
              <a:t>capsule opacification and Anterior</a:t>
            </a:r>
            <a:r>
              <a:rPr dirty="0" sz="2000" lang="en-IN" spc="4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000" lang="en-IN" spc="25">
                <a:solidFill>
                  <a:schemeClr val="tx1"/>
                </a:solidFill>
                <a:latin typeface="Gothic Uralic"/>
                <a:cs typeface="Gothic Uralic"/>
              </a:rPr>
              <a:t>vitrectomy done</a:t>
            </a:r>
            <a:endParaRPr dirty="0" sz="200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sz="2000" lang="en-US" spc="30">
                <a:solidFill>
                  <a:schemeClr val="tx1"/>
                </a:solidFill>
                <a:latin typeface="Gothic Uralic"/>
                <a:cs typeface="Gothic Uralic"/>
              </a:rPr>
              <a:t>H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e</a:t>
            </a:r>
            <a:r>
              <a:rPr dirty="0" sz="2000" lang="en-US" spc="20">
                <a:solidFill>
                  <a:schemeClr val="tx1"/>
                </a:solidFill>
                <a:latin typeface="Gothic Uralic"/>
                <a:cs typeface="Gothic Uralic"/>
              </a:rPr>
              <a:t>p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ar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i</a:t>
            </a:r>
            <a:r>
              <a:rPr dirty="0" sz="2000" lang="en-US">
                <a:solidFill>
                  <a:schemeClr val="tx1"/>
                </a:solidFill>
                <a:latin typeface="Gothic Uralic"/>
                <a:cs typeface="Gothic Uralic"/>
              </a:rPr>
              <a:t>n</a:t>
            </a:r>
            <a:r>
              <a:rPr dirty="0" sz="2000" lang="en-US" spc="2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o</a:t>
            </a:r>
            <a:r>
              <a:rPr dirty="0" sz="2000" lang="en-US">
                <a:solidFill>
                  <a:schemeClr val="tx1"/>
                </a:solidFill>
                <a:latin typeface="Gothic Uralic"/>
                <a:cs typeface="Gothic Uralic"/>
              </a:rPr>
              <a:t>r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f</a:t>
            </a:r>
            <a:r>
              <a:rPr dirty="0" sz="2000" lang="en-US" spc="35">
                <a:solidFill>
                  <a:schemeClr val="tx1"/>
                </a:solidFill>
                <a:latin typeface="Gothic Uralic"/>
                <a:cs typeface="Gothic Uralic"/>
              </a:rPr>
              <a:t>l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uo</a:t>
            </a:r>
            <a:r>
              <a:rPr dirty="0" sz="2000" lang="en-US" spc="15">
                <a:solidFill>
                  <a:schemeClr val="tx1"/>
                </a:solidFill>
                <a:latin typeface="Gothic Uralic"/>
                <a:cs typeface="Gothic Uralic"/>
              </a:rPr>
              <a:t>r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i</a:t>
            </a:r>
            <a:r>
              <a:rPr dirty="0" sz="2000" lang="en-US" spc="30">
                <a:solidFill>
                  <a:schemeClr val="tx1"/>
                </a:solidFill>
                <a:latin typeface="Gothic Uralic"/>
                <a:cs typeface="Gothic Uralic"/>
              </a:rPr>
              <a:t>n</a:t>
            </a:r>
            <a:r>
              <a:rPr dirty="0" sz="2000" lang="en-US">
                <a:solidFill>
                  <a:schemeClr val="tx1"/>
                </a:solidFill>
                <a:latin typeface="Gothic Uralic"/>
                <a:cs typeface="Gothic Uralic"/>
              </a:rPr>
              <a:t>e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coated </a:t>
            </a:r>
            <a:r>
              <a:rPr dirty="0" sz="2000" lang="en-US" spc="20">
                <a:solidFill>
                  <a:schemeClr val="tx1"/>
                </a:solidFill>
                <a:latin typeface="Gothic Uralic"/>
                <a:cs typeface="Gothic Uralic"/>
              </a:rPr>
              <a:t>PMMA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IOL is</a:t>
            </a:r>
            <a:r>
              <a:rPr dirty="0" sz="2000" lang="en-US" spc="5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preferred </a:t>
            </a:r>
            <a:r>
              <a:rPr dirty="0" sz="2000" lang="en-US" spc="10">
                <a:solidFill>
                  <a:schemeClr val="tx1"/>
                </a:solidFill>
                <a:latin typeface="Gothic Uralic"/>
                <a:cs typeface="Gothic Uralic"/>
              </a:rPr>
              <a:t>in </a:t>
            </a:r>
            <a:r>
              <a:rPr dirty="0" sz="2000" lang="en-US" spc="25">
                <a:solidFill>
                  <a:schemeClr val="tx1"/>
                </a:solidFill>
                <a:latin typeface="Gothic Uralic"/>
                <a:cs typeface="Gothic Uralic"/>
              </a:rPr>
              <a:t>children.</a:t>
            </a:r>
            <a:endParaRPr dirty="0" sz="20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endParaRPr dirty="0" lang="en-IN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677334" y="689811"/>
            <a:ext cx="8596668" cy="5351551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sz="3200" lang="en-IN" spc="35" u="heavy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LENSECTOMY</a:t>
            </a:r>
          </a:p>
          <a:p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Lensectomy in children is performed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under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general  </a:t>
            </a:r>
            <a:r>
              <a:rPr dirty="0" sz="2400" lang="en-US" spc="25" err="1">
                <a:solidFill>
                  <a:schemeClr val="tx1"/>
                </a:solidFill>
                <a:latin typeface="Gothic Uralic"/>
                <a:cs typeface="Gothic Uralic"/>
              </a:rPr>
              <a:t>anaesthesia</a:t>
            </a:r>
            <a:endParaRPr dirty="0" sz="24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Most </a:t>
            </a:r>
            <a:r>
              <a:rPr dirty="0" sz="240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the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lens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including anterior  and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posterior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capsule along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with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anterior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vitreous 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are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removed with </a:t>
            </a:r>
            <a:r>
              <a:rPr dirty="0" sz="2400" lang="en-US" spc="15">
                <a:solidFill>
                  <a:schemeClr val="tx1"/>
                </a:solidFill>
                <a:latin typeface="Gothic Uralic"/>
                <a:cs typeface="Gothic Uralic"/>
              </a:rPr>
              <a:t>the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help </a:t>
            </a:r>
            <a:r>
              <a:rPr dirty="0" sz="2400" lang="en-US" spc="10">
                <a:solidFill>
                  <a:schemeClr val="tx1"/>
                </a:solidFill>
                <a:latin typeface="Gothic Uralic"/>
                <a:cs typeface="Gothic Uralic"/>
              </a:rPr>
              <a:t>of </a:t>
            </a:r>
            <a:r>
              <a:rPr dirty="0" sz="2400" lang="en-US">
                <a:solidFill>
                  <a:schemeClr val="tx1"/>
                </a:solidFill>
                <a:latin typeface="Gothic Uralic"/>
                <a:cs typeface="Gothic Uralic"/>
              </a:rPr>
              <a:t>a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vitreous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cutter,  infusion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and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suction machine</a:t>
            </a:r>
          </a:p>
          <a:p>
            <a:r>
              <a:rPr dirty="0" sz="2400" lang="en-IN" spc="25">
                <a:solidFill>
                  <a:schemeClr val="tx1"/>
                </a:solidFill>
                <a:latin typeface="Gothic Uralic"/>
                <a:cs typeface="Gothic Uralic"/>
              </a:rPr>
              <a:t>In very </a:t>
            </a:r>
            <a:r>
              <a:rPr dirty="0" sz="2400" lang="en-IN" spc="20">
                <a:solidFill>
                  <a:schemeClr val="tx1"/>
                </a:solidFill>
                <a:latin typeface="Gothic Uralic"/>
                <a:cs typeface="Gothic Uralic"/>
              </a:rPr>
              <a:t>young </a:t>
            </a:r>
            <a:r>
              <a:rPr dirty="0" sz="2400" lang="en-IN" spc="25">
                <a:solidFill>
                  <a:schemeClr val="tx1"/>
                </a:solidFill>
                <a:latin typeface="Gothic Uralic"/>
                <a:cs typeface="Gothic Uralic"/>
              </a:rPr>
              <a:t>children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 primary </a:t>
            </a:r>
            <a:r>
              <a:rPr dirty="0" sz="2400" lang="en-US" spc="15">
                <a:solidFill>
                  <a:schemeClr val="tx1"/>
                </a:solidFill>
                <a:latin typeface="Gothic Uralic"/>
                <a:cs typeface="Gothic Uralic"/>
              </a:rPr>
              <a:t>IOL </a:t>
            </a:r>
            <a:r>
              <a:rPr dirty="0" sz="2400" lang="en-US" spc="20">
                <a:solidFill>
                  <a:schemeClr val="tx1"/>
                </a:solidFill>
                <a:latin typeface="Gothic Uralic"/>
                <a:cs typeface="Gothic Uralic"/>
              </a:rPr>
              <a:t>implantation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is </a:t>
            </a:r>
            <a:r>
              <a:rPr dirty="0" sz="2400" lang="en-US" spc="15">
                <a:solidFill>
                  <a:schemeClr val="tx1"/>
                </a:solidFill>
                <a:latin typeface="Gothic Uralic"/>
                <a:cs typeface="Gothic Uralic"/>
              </a:rPr>
              <a:t>not</a:t>
            </a:r>
            <a:r>
              <a:rPr dirty="0" sz="2400" lang="en-US" spc="6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400" lang="en-US" spc="25">
                <a:solidFill>
                  <a:schemeClr val="tx1"/>
                </a:solidFill>
                <a:latin typeface="Gothic Uralic"/>
                <a:cs typeface="Gothic Uralic"/>
              </a:rPr>
              <a:t>planned</a:t>
            </a:r>
            <a:endParaRPr dirty="0" sz="2400" lang="en-IN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Complications of cataract surgery</a:t>
            </a:r>
            <a:endParaRPr dirty="0" lang="en-IN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677334" y="1812759"/>
            <a:ext cx="8596668" cy="4228604"/>
          </a:xfrm>
        </p:spPr>
        <p:txBody>
          <a:bodyPr>
            <a:normAutofit/>
          </a:bodyPr>
          <a:p>
            <a:pPr indent="0" marL="0">
              <a:lnSpc>
                <a:spcPct val="200000"/>
              </a:lnSpc>
              <a:buNone/>
            </a:pPr>
            <a:r>
              <a:rPr dirty="0" sz="2400" lang="en-US"/>
              <a:t>They are enumerated as</a:t>
            </a:r>
          </a:p>
          <a:p>
            <a:pPr>
              <a:buFont typeface="+mj-lt"/>
              <a:buAutoNum type="alphaUcPeriod"/>
            </a:pPr>
            <a:r>
              <a:rPr dirty="0" sz="2400" lang="en-US"/>
              <a:t>Preoperative complications</a:t>
            </a:r>
          </a:p>
          <a:p>
            <a:pPr>
              <a:buFont typeface="+mj-lt"/>
              <a:buAutoNum type="alphaUcPeriod"/>
            </a:pPr>
            <a:r>
              <a:rPr dirty="0" sz="2400" lang="en-US"/>
              <a:t>Operative complications</a:t>
            </a:r>
          </a:p>
          <a:p>
            <a:pPr>
              <a:buFont typeface="+mj-lt"/>
              <a:buAutoNum type="alphaUcPeriod"/>
            </a:pPr>
            <a:r>
              <a:rPr dirty="0" sz="2400" lang="en-US"/>
              <a:t>Early postoperative complications</a:t>
            </a:r>
          </a:p>
          <a:p>
            <a:pPr>
              <a:buFont typeface="+mj-lt"/>
              <a:buAutoNum type="alphaUcPeriod"/>
            </a:pPr>
            <a:r>
              <a:rPr dirty="0" sz="2400" lang="en-US"/>
              <a:t>Delayed (late) postoperative complications</a:t>
            </a:r>
          </a:p>
          <a:p>
            <a:pPr>
              <a:buFont typeface="+mj-lt"/>
              <a:buAutoNum type="alphaUcPeriod"/>
            </a:pPr>
            <a:r>
              <a:rPr dirty="0" sz="2400" lang="en-US"/>
              <a:t>IOL-related complications</a:t>
            </a:r>
            <a:endParaRPr dirty="0" sz="2400"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937"/>
          </a:xfrm>
        </p:spPr>
        <p:txBody>
          <a:bodyPr/>
          <a:p>
            <a:r>
              <a:rPr dirty="0" lang="en-IN" spc="-40"/>
              <a:t>PREOPERATIVE </a:t>
            </a:r>
            <a:r>
              <a:rPr dirty="0" lang="en-IN" spc="-35"/>
              <a:t>COMPLICATIONS</a:t>
            </a:r>
            <a:endParaRPr dirty="0" lang="en-IN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288758" y="1347537"/>
            <a:ext cx="9769642" cy="5325979"/>
          </a:xfrm>
        </p:spPr>
        <p:txBody>
          <a:bodyPr numCol="2">
            <a:normAutofit fontScale="63636" lnSpcReduction="20000"/>
          </a:bodyPr>
          <a:p>
            <a:pPr>
              <a:lnSpc>
                <a:spcPct val="150000"/>
              </a:lnSpc>
              <a:spcBef>
                <a:spcPts val="95"/>
              </a:spcBef>
            </a:pPr>
            <a:r>
              <a:rPr dirty="0" sz="2400" lang="en-IN">
                <a:latin typeface="Carlito"/>
                <a:cs typeface="Carlito"/>
              </a:rPr>
              <a:t>Anxiety</a:t>
            </a:r>
          </a:p>
          <a:p>
            <a:pPr marL="354965" marR="5080">
              <a:lnSpc>
                <a:spcPct val="150000"/>
              </a:lnSpc>
              <a:spcBef>
                <a:spcPts val="440"/>
              </a:spcBef>
            </a:pPr>
            <a:r>
              <a:rPr dirty="0" sz="2400" lang="en-IN">
                <a:latin typeface="Carlito"/>
                <a:cs typeface="Carlito"/>
              </a:rPr>
              <a:t>Nausea &amp; gastritis </a:t>
            </a:r>
          </a:p>
          <a:p>
            <a:pPr marL="354965" marR="5080">
              <a:lnSpc>
                <a:spcPct val="150000"/>
              </a:lnSpc>
              <a:spcBef>
                <a:spcPts val="440"/>
              </a:spcBef>
            </a:pPr>
            <a:r>
              <a:rPr dirty="0" sz="2400" lang="en-IN">
                <a:latin typeface="Carlito"/>
                <a:cs typeface="Carlito"/>
              </a:rPr>
              <a:t>Allergic conjunctivitis  </a:t>
            </a:r>
          </a:p>
          <a:p>
            <a:pPr marL="354965" marR="5080">
              <a:lnSpc>
                <a:spcPct val="150000"/>
              </a:lnSpc>
              <a:spcBef>
                <a:spcPts val="440"/>
              </a:spcBef>
            </a:pPr>
            <a:r>
              <a:rPr dirty="0" sz="2400" lang="en-IN">
                <a:latin typeface="Carlito"/>
                <a:cs typeface="Carlito"/>
              </a:rPr>
              <a:t>Corneal abrasion </a:t>
            </a:r>
          </a:p>
          <a:p>
            <a:pPr marL="354965" marR="5080">
              <a:lnSpc>
                <a:spcPct val="150000"/>
              </a:lnSpc>
              <a:spcBef>
                <a:spcPts val="440"/>
              </a:spcBef>
            </a:pPr>
            <a:r>
              <a:rPr dirty="0" sz="2400" lang="en-IN">
                <a:latin typeface="Carlito"/>
                <a:cs typeface="Carlito"/>
              </a:rPr>
              <a:t>Local anaesthesia complications</a:t>
            </a:r>
          </a:p>
          <a:p>
            <a:pPr indent="-342900" lvl="1" marL="812165" marR="5080">
              <a:lnSpc>
                <a:spcPct val="150000"/>
              </a:lnSpc>
              <a:spcBef>
                <a:spcPts val="440"/>
              </a:spcBef>
              <a:buFont typeface="Wingdings" panose="05000000000000000000" pitchFamily="2" charset="2"/>
              <a:buChar char="§"/>
            </a:pPr>
            <a:r>
              <a:rPr dirty="0" sz="2200" lang="en-IN">
                <a:latin typeface="Carlito"/>
                <a:cs typeface="Carlito"/>
              </a:rPr>
              <a:t>Retrobulbar haemorrhage</a:t>
            </a:r>
          </a:p>
          <a:p>
            <a:pPr indent="-342900" lvl="1" marL="812165" marR="5080">
              <a:lnSpc>
                <a:spcPct val="150000"/>
              </a:lnSpc>
              <a:spcBef>
                <a:spcPts val="440"/>
              </a:spcBef>
              <a:buFont typeface="Wingdings" panose="05000000000000000000" pitchFamily="2" charset="2"/>
              <a:buChar char="§"/>
            </a:pPr>
            <a:r>
              <a:rPr dirty="0" sz="2200" lang="en-IN" err="1">
                <a:latin typeface="Carlito"/>
                <a:cs typeface="Carlito"/>
              </a:rPr>
              <a:t>Oculocardiac</a:t>
            </a:r>
            <a:r>
              <a:rPr dirty="0" sz="2200" lang="en-IN">
                <a:latin typeface="Carlito"/>
                <a:cs typeface="Carlito"/>
              </a:rPr>
              <a:t> reflex</a:t>
            </a:r>
          </a:p>
          <a:p>
            <a:pPr indent="-342900" lvl="1" marL="812165" marR="5080">
              <a:lnSpc>
                <a:spcPct val="150000"/>
              </a:lnSpc>
              <a:spcBef>
                <a:spcPts val="440"/>
              </a:spcBef>
              <a:buFont typeface="Wingdings" panose="05000000000000000000" pitchFamily="2" charset="2"/>
              <a:buChar char="§"/>
            </a:pPr>
            <a:r>
              <a:rPr dirty="0" sz="2200" lang="en-IN">
                <a:latin typeface="Carlito"/>
                <a:cs typeface="Carlito"/>
              </a:rPr>
              <a:t>Perforation of globe</a:t>
            </a:r>
          </a:p>
          <a:p>
            <a:pPr lvl="1" marL="755015" marR="5080">
              <a:lnSpc>
                <a:spcPct val="150000"/>
              </a:lnSpc>
              <a:spcBef>
                <a:spcPts val="440"/>
              </a:spcBef>
            </a:pPr>
            <a:endParaRPr dirty="0" sz="2200" lang="en-IN">
              <a:latin typeface="Carlito"/>
              <a:cs typeface="Carlito"/>
            </a:endParaRPr>
          </a:p>
          <a:p>
            <a:pPr lvl="1" marL="755015" marR="5080">
              <a:lnSpc>
                <a:spcPct val="150000"/>
              </a:lnSpc>
              <a:spcBef>
                <a:spcPts val="440"/>
              </a:spcBef>
            </a:pPr>
            <a:endParaRPr dirty="0" sz="2200" lang="en-IN">
              <a:latin typeface="Carlito"/>
              <a:cs typeface="Carlito"/>
            </a:endParaRPr>
          </a:p>
          <a:p>
            <a:pPr lvl="1" marL="755015" marR="5080">
              <a:lnSpc>
                <a:spcPct val="150000"/>
              </a:lnSpc>
              <a:spcBef>
                <a:spcPts val="440"/>
              </a:spcBef>
            </a:pPr>
            <a:endParaRPr dirty="0" sz="2200" lang="en-IN">
              <a:latin typeface="Carlito"/>
              <a:cs typeface="Carlito"/>
            </a:endParaRPr>
          </a:p>
          <a:p>
            <a:pPr lvl="1" marL="755015" marR="5080">
              <a:lnSpc>
                <a:spcPct val="150000"/>
              </a:lnSpc>
              <a:spcBef>
                <a:spcPts val="440"/>
              </a:spcBef>
            </a:pPr>
            <a:endParaRPr dirty="0" sz="2200" lang="en-IN">
              <a:latin typeface="Carlito"/>
              <a:cs typeface="Carlito"/>
            </a:endParaRPr>
          </a:p>
          <a:p>
            <a:pPr lvl="1" marL="755015" marR="5080">
              <a:lnSpc>
                <a:spcPct val="150000"/>
              </a:lnSpc>
              <a:spcBef>
                <a:spcPts val="440"/>
              </a:spcBef>
            </a:pPr>
            <a:endParaRPr dirty="0" sz="2200" lang="en-IN">
              <a:latin typeface="Carlito"/>
              <a:cs typeface="Carlito"/>
            </a:endParaRPr>
          </a:p>
          <a:p>
            <a:pPr indent="0" lvl="1" marL="469265" marR="5080">
              <a:lnSpc>
                <a:spcPct val="150000"/>
              </a:lnSpc>
              <a:spcBef>
                <a:spcPts val="440"/>
              </a:spcBef>
              <a:buNone/>
            </a:pPr>
            <a:endParaRPr dirty="0" sz="2200" lang="en-IN">
              <a:latin typeface="Carlito"/>
              <a:cs typeface="Carlito"/>
            </a:endParaRPr>
          </a:p>
          <a:p>
            <a:pPr indent="0" lvl="1" marL="469265" marR="5080">
              <a:lnSpc>
                <a:spcPct val="150000"/>
              </a:lnSpc>
              <a:spcBef>
                <a:spcPts val="440"/>
              </a:spcBef>
              <a:buNone/>
            </a:pPr>
            <a:endParaRPr dirty="0" sz="2200" lang="en-IN">
              <a:latin typeface="Carlito"/>
              <a:cs typeface="Carlito"/>
            </a:endParaRPr>
          </a:p>
          <a:p>
            <a:pPr indent="-342900" lvl="1" marL="812165" marR="5080">
              <a:lnSpc>
                <a:spcPct val="150000"/>
              </a:lnSpc>
              <a:spcBef>
                <a:spcPts val="440"/>
              </a:spcBef>
              <a:buFont typeface="Wingdings" panose="05000000000000000000" pitchFamily="2" charset="2"/>
              <a:buChar char="§"/>
            </a:pPr>
            <a:r>
              <a:rPr dirty="0" sz="2200" lang="en-IN">
                <a:latin typeface="Carlito"/>
                <a:cs typeface="Carlito"/>
              </a:rPr>
              <a:t>Subconjunctival haemorrhage</a:t>
            </a:r>
          </a:p>
          <a:p>
            <a:pPr indent="-342900" lvl="1" marL="812165" marR="5080">
              <a:lnSpc>
                <a:spcPct val="150000"/>
              </a:lnSpc>
              <a:spcBef>
                <a:spcPts val="440"/>
              </a:spcBef>
              <a:buFont typeface="Wingdings" panose="05000000000000000000" pitchFamily="2" charset="2"/>
              <a:buChar char="§"/>
            </a:pPr>
            <a:r>
              <a:rPr dirty="0" sz="2200" lang="en-IN">
                <a:latin typeface="Carlito"/>
                <a:cs typeface="Carlito"/>
              </a:rPr>
              <a:t>Spontaneous dislocation of lens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937"/>
          </a:xfrm>
        </p:spPr>
        <p:txBody>
          <a:bodyPr/>
          <a:p>
            <a:r>
              <a:rPr dirty="0" lang="en-IN" spc="-45"/>
              <a:t>OPERATIVE </a:t>
            </a:r>
            <a:r>
              <a:rPr dirty="0" lang="en-IN" spc="-35"/>
              <a:t>COMPLICATIONS</a:t>
            </a:r>
            <a:endParaRPr dirty="0" lang="en-IN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677334" y="1347537"/>
            <a:ext cx="8596668" cy="4693825"/>
          </a:xfrm>
        </p:spPr>
        <p:txBody>
          <a:bodyPr>
            <a:normAutofit fontScale="95833" lnSpcReduction="10000"/>
          </a:bodyPr>
          <a:p>
            <a:r>
              <a:rPr dirty="0" sz="2800" lang="en-US" spc="-5">
                <a:latin typeface="Carlito"/>
                <a:cs typeface="Carlito"/>
              </a:rPr>
              <a:t>Superior rectus </a:t>
            </a:r>
            <a:r>
              <a:rPr dirty="0" sz="2800" lang="en-US">
                <a:latin typeface="Carlito"/>
                <a:cs typeface="Carlito"/>
              </a:rPr>
              <a:t>muscle </a:t>
            </a:r>
            <a:r>
              <a:rPr dirty="0" sz="2800" lang="en-US" spc="-10">
                <a:latin typeface="Carlito"/>
                <a:cs typeface="Carlito"/>
              </a:rPr>
              <a:t>laceration </a:t>
            </a:r>
            <a:r>
              <a:rPr dirty="0" sz="2800" lang="en-US" spc="-15">
                <a:latin typeface="Carlito"/>
                <a:cs typeface="Carlito"/>
              </a:rPr>
              <a:t>and/or  </a:t>
            </a:r>
            <a:r>
              <a:rPr dirty="0" sz="2800" lang="en-US" spc="-10" err="1">
                <a:latin typeface="Carlito"/>
                <a:cs typeface="Carlito"/>
              </a:rPr>
              <a:t>haematoma</a:t>
            </a:r>
            <a:endParaRPr dirty="0" sz="2800" lang="en-US" spc="-10">
              <a:latin typeface="Carlito"/>
              <a:cs typeface="Carlito"/>
            </a:endParaRPr>
          </a:p>
          <a:p>
            <a:r>
              <a:rPr dirty="0" sz="2800" lang="en-IN" spc="-15">
                <a:latin typeface="Carlito"/>
                <a:cs typeface="Carlito"/>
              </a:rPr>
              <a:t>Excessive </a:t>
            </a:r>
            <a:r>
              <a:rPr dirty="0" sz="2800" lang="en-IN">
                <a:latin typeface="Carlito"/>
                <a:cs typeface="Carlito"/>
              </a:rPr>
              <a:t>bleeding during conjunctival flap or incision</a:t>
            </a:r>
          </a:p>
          <a:p>
            <a:r>
              <a:rPr dirty="0" sz="2800" lang="en-IN">
                <a:latin typeface="Carlito"/>
                <a:cs typeface="Carlito"/>
              </a:rPr>
              <a:t>Incision </a:t>
            </a:r>
            <a:r>
              <a:rPr dirty="0" sz="2800" lang="en-IN" spc="-10">
                <a:latin typeface="Carlito"/>
                <a:cs typeface="Carlito"/>
              </a:rPr>
              <a:t>related complications</a:t>
            </a:r>
          </a:p>
          <a:p>
            <a:pPr lvl="1"/>
            <a:r>
              <a:rPr dirty="0" sz="2600" lang="en-IN" spc="-10">
                <a:latin typeface="Carlito"/>
                <a:cs typeface="Carlito"/>
              </a:rPr>
              <a:t>Irregular incision in conventional ECCE</a:t>
            </a:r>
          </a:p>
          <a:p>
            <a:pPr lvl="1"/>
            <a:r>
              <a:rPr dirty="0" sz="2600" lang="en-IN" spc="-10">
                <a:latin typeface="Carlito"/>
                <a:cs typeface="Carlito"/>
              </a:rPr>
              <a:t>In manual SICS and phacoemulsification</a:t>
            </a:r>
          </a:p>
          <a:p>
            <a:pPr lvl="3"/>
            <a:r>
              <a:rPr dirty="0" sz="2400" lang="en-IN"/>
              <a:t>Button holing of tunnel – abandon and dissect at a deeper plane</a:t>
            </a:r>
          </a:p>
          <a:p>
            <a:pPr lvl="3"/>
            <a:r>
              <a:rPr dirty="0" sz="2400" lang="en-IN"/>
              <a:t>Premature entry into anterior chamber – stop and new dissection at a lesser depth</a:t>
            </a:r>
          </a:p>
          <a:p>
            <a:pPr lvl="3"/>
            <a:r>
              <a:rPr dirty="0" sz="2400" lang="en-IN"/>
              <a:t>Scleral disinsertion – managed by radial sutures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81100" y="1446490"/>
            <a:ext cx="2659063" cy="3185974"/>
          </a:xfrm>
          <a:prstGeom prst="rect"/>
        </p:spPr>
      </p:pic>
      <p:pic>
        <p:nvPicPr>
          <p:cNvPr id="209718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000624" y="1428750"/>
            <a:ext cx="2844643" cy="3252787"/>
          </a:xfrm>
          <a:prstGeom prst="rect"/>
        </p:spPr>
      </p:pic>
      <p:sp>
        <p:nvSpPr>
          <p:cNvPr id="1048652" name="TextBox 5"/>
          <p:cNvSpPr txBox="1"/>
          <p:nvPr/>
        </p:nvSpPr>
        <p:spPr>
          <a:xfrm>
            <a:off x="749300" y="4978400"/>
            <a:ext cx="33274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Buttonholing of anterior wall of tunnel</a:t>
            </a:r>
            <a:endParaRPr dirty="0" lang="en-IN"/>
          </a:p>
        </p:txBody>
      </p:sp>
      <p:sp>
        <p:nvSpPr>
          <p:cNvPr id="1048653" name="TextBox 6"/>
          <p:cNvSpPr txBox="1"/>
          <p:nvPr/>
        </p:nvSpPr>
        <p:spPr>
          <a:xfrm>
            <a:off x="5000624" y="4978400"/>
            <a:ext cx="3114678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Premature entry into anterior chamber</a:t>
            </a:r>
            <a:endParaRPr dirty="0"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677333" y="625643"/>
            <a:ext cx="8899803" cy="5415720"/>
          </a:xfrm>
        </p:spPr>
        <p:txBody>
          <a:bodyPr>
            <a:normAutofit/>
          </a:bodyPr>
          <a:p>
            <a:r>
              <a:rPr dirty="0" sz="2800" lang="en-US" spc="5">
                <a:latin typeface="Carlito"/>
                <a:cs typeface="Carlito"/>
              </a:rPr>
              <a:t>Injury </a:t>
            </a:r>
            <a:r>
              <a:rPr dirty="0" sz="2800" lang="en-US" spc="-20">
                <a:latin typeface="Carlito"/>
                <a:cs typeface="Carlito"/>
              </a:rPr>
              <a:t>to </a:t>
            </a:r>
            <a:r>
              <a:rPr dirty="0" sz="2800" lang="en-US">
                <a:latin typeface="Carlito"/>
                <a:cs typeface="Carlito"/>
              </a:rPr>
              <a:t>the </a:t>
            </a:r>
            <a:r>
              <a:rPr dirty="0" sz="2800" lang="en-US" spc="-10">
                <a:latin typeface="Carlito"/>
                <a:cs typeface="Carlito"/>
              </a:rPr>
              <a:t>cornea </a:t>
            </a:r>
            <a:r>
              <a:rPr dirty="0" sz="2800" lang="en-US" spc="-5">
                <a:latin typeface="Carlito"/>
                <a:cs typeface="Carlito"/>
              </a:rPr>
              <a:t>(Descemet's  </a:t>
            </a:r>
            <a:r>
              <a:rPr dirty="0" sz="2800" lang="en-US" spc="-10">
                <a:latin typeface="Carlito"/>
                <a:cs typeface="Carlito"/>
              </a:rPr>
              <a:t>detachment), </a:t>
            </a:r>
            <a:r>
              <a:rPr dirty="0" sz="2800" lang="en-US" spc="-5">
                <a:latin typeface="Carlito"/>
                <a:cs typeface="Carlito"/>
              </a:rPr>
              <a:t>iris </a:t>
            </a:r>
            <a:r>
              <a:rPr dirty="0" sz="2800" lang="en-US">
                <a:latin typeface="Carlito"/>
                <a:cs typeface="Carlito"/>
              </a:rPr>
              <a:t>and lens</a:t>
            </a:r>
          </a:p>
          <a:p>
            <a:r>
              <a:rPr dirty="0" sz="2800" lang="en-IN">
                <a:latin typeface="Carlito"/>
                <a:cs typeface="Carlito"/>
              </a:rPr>
              <a:t>Iris injury and </a:t>
            </a:r>
            <a:r>
              <a:rPr dirty="0" sz="2800" lang="en-IN" spc="-5" err="1">
                <a:latin typeface="Carlito"/>
                <a:cs typeface="Carlito"/>
              </a:rPr>
              <a:t>iridodialysis</a:t>
            </a:r>
            <a:endParaRPr dirty="0" sz="2800" lang="en-IN" spc="-5">
              <a:latin typeface="Carlito"/>
              <a:cs typeface="Carlito"/>
            </a:endParaRPr>
          </a:p>
          <a:p>
            <a:r>
              <a:rPr dirty="0" sz="2800" lang="en-US" spc="-5">
                <a:latin typeface="Carlito"/>
                <a:cs typeface="Carlito"/>
              </a:rPr>
              <a:t>Complications related </a:t>
            </a:r>
            <a:r>
              <a:rPr dirty="0" sz="2800" lang="en-US" spc="-15">
                <a:latin typeface="Carlito"/>
                <a:cs typeface="Carlito"/>
              </a:rPr>
              <a:t>to </a:t>
            </a:r>
            <a:r>
              <a:rPr dirty="0" sz="2800" lang="en-US" spc="-5">
                <a:latin typeface="Carlito"/>
                <a:cs typeface="Carlito"/>
              </a:rPr>
              <a:t>anterior </a:t>
            </a:r>
            <a:r>
              <a:rPr dirty="0" sz="2800" lang="en-US" spc="-10" err="1">
                <a:latin typeface="Carlito"/>
                <a:cs typeface="Carlito"/>
              </a:rPr>
              <a:t>capsulorrhexis</a:t>
            </a:r>
            <a:endParaRPr dirty="0" sz="2800" lang="en-US" spc="-10">
              <a:latin typeface="Carlito"/>
              <a:cs typeface="Carlito"/>
            </a:endParaRPr>
          </a:p>
          <a:p>
            <a:pPr lvl="1"/>
            <a:r>
              <a:rPr dirty="0" sz="2800" lang="en-IN" spc="-10">
                <a:latin typeface="Carlito"/>
                <a:cs typeface="Carlito"/>
              </a:rPr>
              <a:t>Escaping </a:t>
            </a:r>
            <a:r>
              <a:rPr dirty="0" sz="2800" lang="en-IN" spc="-10" err="1">
                <a:latin typeface="Carlito"/>
                <a:cs typeface="Carlito"/>
              </a:rPr>
              <a:t>capsulorrhexis</a:t>
            </a:r>
            <a:endParaRPr dirty="0" sz="2800" lang="en-IN" spc="-10">
              <a:latin typeface="Carlito"/>
              <a:cs typeface="Carlito"/>
            </a:endParaRPr>
          </a:p>
          <a:p>
            <a:pPr lvl="1"/>
            <a:r>
              <a:rPr dirty="0" sz="2800" lang="en-IN" spc="-5">
                <a:latin typeface="Carlito"/>
                <a:cs typeface="Carlito"/>
              </a:rPr>
              <a:t>Small </a:t>
            </a:r>
            <a:r>
              <a:rPr dirty="0" sz="2800" lang="en-IN" spc="-10" err="1">
                <a:latin typeface="Carlito"/>
                <a:cs typeface="Carlito"/>
              </a:rPr>
              <a:t>capsulorrhexis</a:t>
            </a:r>
            <a:r>
              <a:rPr dirty="0" sz="2800" lang="en-IN" spc="-10">
                <a:latin typeface="Carlito"/>
                <a:cs typeface="Carlito"/>
              </a:rPr>
              <a:t> – predisposes to Posterior Capsule tear, Nuclear drop, zonular dehiscence. Managed with relaxing incisions</a:t>
            </a:r>
          </a:p>
          <a:p>
            <a:pPr lvl="1"/>
            <a:r>
              <a:rPr dirty="0" sz="2800" lang="en-IN" spc="-10">
                <a:latin typeface="Carlito"/>
              </a:rPr>
              <a:t>Very large </a:t>
            </a:r>
            <a:r>
              <a:rPr dirty="0" sz="2800" lang="en-IN" spc="-10" err="1">
                <a:latin typeface="Carlito"/>
              </a:rPr>
              <a:t>capsulorrhexis</a:t>
            </a:r>
            <a:endParaRPr dirty="0" sz="2800" lang="en-IN" spc="-10">
              <a:latin typeface="Carlito"/>
            </a:endParaRPr>
          </a:p>
          <a:p>
            <a:pPr lvl="1"/>
            <a:r>
              <a:rPr dirty="0" sz="2800" lang="en-IN" spc="-10">
                <a:latin typeface="Carlito"/>
              </a:rPr>
              <a:t>Eccentric </a:t>
            </a:r>
            <a:r>
              <a:rPr dirty="0" sz="2800" lang="en-IN" spc="-10" err="1">
                <a:latin typeface="Carlito"/>
              </a:rPr>
              <a:t>capsulorrhexis</a:t>
            </a:r>
            <a:endParaRPr dirty="0" sz="2800"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292608" y="239268"/>
            <a:ext cx="8528685" cy="6421120"/>
            <a:chOff x="292608" y="239268"/>
            <a:chExt cx="8528685" cy="6421120"/>
          </a:xfrm>
        </p:grpSpPr>
        <p:sp>
          <p:nvSpPr>
            <p:cNvPr id="1048655" name="object 3"/>
            <p:cNvSpPr/>
            <p:nvPr/>
          </p:nvSpPr>
          <p:spPr>
            <a:xfrm>
              <a:off x="396240" y="332232"/>
              <a:ext cx="8424672" cy="6234684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56" name="object 4"/>
            <p:cNvSpPr/>
            <p:nvPr/>
          </p:nvSpPr>
          <p:spPr>
            <a:xfrm>
              <a:off x="323088" y="239268"/>
              <a:ext cx="8497824" cy="6420611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57" name="object 5"/>
            <p:cNvSpPr/>
            <p:nvPr/>
          </p:nvSpPr>
          <p:spPr>
            <a:xfrm>
              <a:off x="292608" y="344423"/>
              <a:ext cx="3407664" cy="789431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677333" y="545433"/>
            <a:ext cx="9092309" cy="5495930"/>
          </a:xfrm>
        </p:spPr>
        <p:txBody>
          <a:bodyPr>
            <a:normAutofit/>
          </a:bodyPr>
          <a:p>
            <a:r>
              <a:rPr dirty="0" sz="2800" lang="en-US"/>
              <a:t>Posterior capsular rupture</a:t>
            </a:r>
          </a:p>
          <a:p>
            <a:r>
              <a:rPr dirty="0" sz="2800" lang="en-US"/>
              <a:t>Zonular dehiscence</a:t>
            </a:r>
          </a:p>
          <a:p>
            <a:r>
              <a:rPr dirty="0" sz="2800" lang="en-US"/>
              <a:t>Vitreous loss </a:t>
            </a:r>
          </a:p>
          <a:p>
            <a:pPr lvl="1"/>
            <a:r>
              <a:rPr dirty="0" sz="2400" lang="en-US"/>
              <a:t>Prevented preoperatively by decreasing aqueous, orbital and vitreous volume and better ocular akinesia</a:t>
            </a:r>
          </a:p>
          <a:p>
            <a:pPr lvl="1"/>
            <a:r>
              <a:rPr dirty="0" sz="2400" lang="en-US"/>
              <a:t>Managed by partial anterior vitrectomy</a:t>
            </a:r>
          </a:p>
          <a:p>
            <a:r>
              <a:rPr dirty="0" sz="2800" lang="en-US"/>
              <a:t>Nucleus drop into the vitreous cavity</a:t>
            </a:r>
          </a:p>
          <a:p>
            <a:r>
              <a:rPr dirty="0" sz="2800" lang="en-US"/>
              <a:t>Posterior loss of lens fragments</a:t>
            </a:r>
          </a:p>
          <a:p>
            <a:r>
              <a:rPr dirty="0" sz="2800" lang="en-US"/>
              <a:t>Expulsive choroidal hemorrhage</a:t>
            </a:r>
            <a:endParaRPr dirty="0" sz="2800"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2800" lang="en-IN"/>
              <a:t>MEASURES TO DELAY PROGRESSION </a:t>
            </a:r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>
          <a:xfrm>
            <a:off x="677334" y="1337736"/>
            <a:ext cx="8596668" cy="4618962"/>
          </a:xfrm>
        </p:spPr>
        <p:txBody>
          <a:bodyPr/>
          <a:p>
            <a:r>
              <a:rPr dirty="0" lang="en-US"/>
              <a:t>Commercially available preparations containing iodide salts of calcium and potassium are being prescribed in abundance in early stages of cataract</a:t>
            </a:r>
          </a:p>
          <a:p>
            <a:r>
              <a:rPr dirty="0" lang="en-US"/>
              <a:t>Vit E and aspirin</a:t>
            </a:r>
          </a:p>
          <a:p>
            <a:r>
              <a:rPr dirty="0" lang="en-IN"/>
              <a:t>Conclusive results for use are not found</a:t>
            </a:r>
          </a:p>
          <a:p>
            <a:pPr indent="0" marL="0">
              <a:buNone/>
            </a:pPr>
            <a:r>
              <a:rPr dirty="0" sz="2400" lang="en-IN">
                <a:solidFill>
                  <a:schemeClr val="accent1"/>
                </a:solidFill>
              </a:rPr>
              <a:t>MEASURES TO IMPROVE VISION IN INCIPIENT AND IMMATURE CATARACT</a:t>
            </a:r>
          </a:p>
          <a:p>
            <a:r>
              <a:rPr dirty="0" lang="en-US"/>
              <a:t>Refraction  corrected at frequent intervals</a:t>
            </a:r>
          </a:p>
          <a:p>
            <a:r>
              <a:rPr dirty="0" lang="en-US"/>
              <a:t>Use of mydriatics in small axial cataracts</a:t>
            </a:r>
          </a:p>
          <a:p>
            <a:r>
              <a:rPr dirty="0" lang="en-IN"/>
              <a:t>Arrangement of illumination-</a:t>
            </a:r>
          </a:p>
          <a:p>
            <a:pPr indent="0" lvl="1" marL="457200">
              <a:buNone/>
            </a:pPr>
            <a:r>
              <a:rPr dirty="0" lang="en-IN"/>
              <a:t>Peripheral opacities - brilliant illumination</a:t>
            </a:r>
          </a:p>
          <a:p>
            <a:pPr indent="0" lvl="1" marL="457200">
              <a:buNone/>
            </a:pPr>
            <a:r>
              <a:rPr dirty="0" lang="en-IN"/>
              <a:t>Central opacities - Use of dark goggles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04850" y="444500"/>
            <a:ext cx="3619500" cy="3810000"/>
          </a:xfrm>
          <a:prstGeom prst="rect"/>
        </p:spPr>
      </p:pic>
      <p:pic>
        <p:nvPicPr>
          <p:cNvPr id="209718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59387" y="721418"/>
            <a:ext cx="2957513" cy="2707582"/>
          </a:xfrm>
          <a:prstGeom prst="rect"/>
        </p:spPr>
      </p:pic>
      <p:sp>
        <p:nvSpPr>
          <p:cNvPr id="1048659" name="TextBox 3"/>
          <p:cNvSpPr txBox="1"/>
          <p:nvPr/>
        </p:nvSpPr>
        <p:spPr>
          <a:xfrm>
            <a:off x="1485900" y="4673600"/>
            <a:ext cx="349885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Zonular dehiscence</a:t>
            </a:r>
            <a:endParaRPr dirty="0" lang="en-IN"/>
          </a:p>
        </p:txBody>
      </p:sp>
      <p:sp>
        <p:nvSpPr>
          <p:cNvPr id="1048660" name="TextBox 4"/>
          <p:cNvSpPr txBox="1"/>
          <p:nvPr/>
        </p:nvSpPr>
        <p:spPr>
          <a:xfrm>
            <a:off x="5740400" y="4038600"/>
            <a:ext cx="24765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Nucleus drop into vitreous cavity</a:t>
            </a:r>
            <a:endParaRPr dirty="0"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979"/>
          </a:xfrm>
        </p:spPr>
        <p:txBody>
          <a:bodyPr>
            <a:normAutofit fontScale="90000"/>
          </a:bodyPr>
          <a:p>
            <a:r>
              <a:rPr dirty="0" lang="en-IN" spc="-75"/>
              <a:t>EARLY </a:t>
            </a:r>
            <a:r>
              <a:rPr dirty="0" lang="en-IN" spc="-40"/>
              <a:t>POSTOPERATIVE</a:t>
            </a:r>
            <a:r>
              <a:rPr dirty="0" lang="en-IN" spc="50"/>
              <a:t> </a:t>
            </a:r>
            <a:r>
              <a:rPr dirty="0" lang="en-IN" spc="-35"/>
              <a:t>COMPLICATIONS</a:t>
            </a:r>
            <a:endParaRPr dirty="0" lang="en-IN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>
          <a:xfrm>
            <a:off x="677334" y="1363579"/>
            <a:ext cx="8596668" cy="4677783"/>
          </a:xfrm>
        </p:spPr>
        <p:txBody>
          <a:bodyPr>
            <a:normAutofit/>
          </a:bodyPr>
          <a:p>
            <a:r>
              <a:rPr dirty="0" sz="2400" lang="en-IN" spc="-10">
                <a:latin typeface="Carlito"/>
                <a:cs typeface="Carlito"/>
              </a:rPr>
              <a:t>HYPHAEMA – mostly  absorbs spontaneously. IOP should be lowered</a:t>
            </a:r>
            <a:endParaRPr dirty="0" sz="2400" lang="en-IN">
              <a:latin typeface="Carlito"/>
              <a:cs typeface="Carlito"/>
            </a:endParaRPr>
          </a:p>
          <a:p>
            <a:r>
              <a:rPr dirty="0" sz="2400" lang="en-IN" spc="-5">
                <a:latin typeface="Carlito"/>
                <a:cs typeface="Carlito"/>
              </a:rPr>
              <a:t>IRIS PROLAPSE – should be </a:t>
            </a:r>
            <a:r>
              <a:rPr dirty="0" sz="2400" lang="en-IN" spc="-5" err="1">
                <a:latin typeface="Carlito"/>
                <a:cs typeface="Carlito"/>
              </a:rPr>
              <a:t>reposited</a:t>
            </a:r>
            <a:r>
              <a:rPr dirty="0" sz="2400" lang="en-IN" spc="-5">
                <a:latin typeface="Carlito"/>
                <a:cs typeface="Carlito"/>
              </a:rPr>
              <a:t> and wound sutured</a:t>
            </a:r>
          </a:p>
          <a:p>
            <a:r>
              <a:rPr dirty="0" sz="2400" lang="en-IN" spc="-20">
                <a:latin typeface="Carlito"/>
                <a:cs typeface="Carlito"/>
              </a:rPr>
              <a:t>STRIATE</a:t>
            </a:r>
            <a:r>
              <a:rPr dirty="0" sz="2400" lang="en-IN" spc="-75">
                <a:latin typeface="Carlito"/>
                <a:cs typeface="Carlito"/>
              </a:rPr>
              <a:t> </a:t>
            </a:r>
            <a:r>
              <a:rPr dirty="0" sz="2400" lang="en-IN" spc="-35">
                <a:latin typeface="Carlito"/>
                <a:cs typeface="Carlito"/>
              </a:rPr>
              <a:t>KERATOPATHY – due to mild corneal oedema with Descemet’s folds</a:t>
            </a:r>
            <a:endParaRPr dirty="0" sz="2400" lang="en-IN">
              <a:latin typeface="Carlito"/>
              <a:cs typeface="Carlito"/>
            </a:endParaRPr>
          </a:p>
          <a:p>
            <a:r>
              <a:rPr dirty="0" sz="2400" lang="en-IN" spc="-30">
                <a:latin typeface="Carlito"/>
                <a:cs typeface="Carlito"/>
              </a:rPr>
              <a:t>FLAT </a:t>
            </a:r>
            <a:r>
              <a:rPr dirty="0" sz="2400" lang="en-IN" spc="-5">
                <a:latin typeface="Carlito"/>
                <a:cs typeface="Carlito"/>
              </a:rPr>
              <a:t>ANTERIOR </a:t>
            </a:r>
            <a:r>
              <a:rPr dirty="0" sz="2400" lang="en-IN" spc="-10">
                <a:latin typeface="Carlito"/>
                <a:cs typeface="Carlito"/>
              </a:rPr>
              <a:t>CHAMBER</a:t>
            </a:r>
          </a:p>
          <a:p>
            <a:pPr lvl="1"/>
            <a:r>
              <a:rPr dirty="0" sz="2000" lang="en-IN" spc="-10">
                <a:latin typeface="Carlito"/>
                <a:cs typeface="Carlito"/>
              </a:rPr>
              <a:t>With wound leak is associated with hypotony</a:t>
            </a:r>
          </a:p>
          <a:p>
            <a:pPr lvl="1"/>
            <a:r>
              <a:rPr dirty="0" sz="2000" lang="en-IN" spc="-10">
                <a:latin typeface="Carlito"/>
                <a:cs typeface="Carlito"/>
              </a:rPr>
              <a:t>Ciliochoroidal detachment – cured with </a:t>
            </a:r>
            <a:r>
              <a:rPr dirty="0" sz="2000" lang="en-IN" spc="-10" err="1">
                <a:latin typeface="Carlito"/>
                <a:cs typeface="Carlito"/>
              </a:rPr>
              <a:t>presuure</a:t>
            </a:r>
            <a:r>
              <a:rPr dirty="0" sz="2000" lang="en-IN" spc="-10">
                <a:latin typeface="Carlito"/>
                <a:cs typeface="Carlito"/>
              </a:rPr>
              <a:t> bandage</a:t>
            </a:r>
          </a:p>
          <a:p>
            <a:pPr lvl="1"/>
            <a:r>
              <a:rPr dirty="0" sz="2000" lang="en-IN" spc="-10">
                <a:latin typeface="Carlito"/>
                <a:cs typeface="Carlito"/>
              </a:rPr>
              <a:t>Pupil block due to vitreous bulge – managed with mydriatic, hyperosmotic agents</a:t>
            </a:r>
          </a:p>
          <a:p>
            <a:endParaRPr dirty="0" sz="2400"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object 3"/>
          <p:cNvSpPr/>
          <p:nvPr/>
        </p:nvSpPr>
        <p:spPr>
          <a:xfrm>
            <a:off x="1079500" y="480567"/>
            <a:ext cx="3523996" cy="2503933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4" name="object 3"/>
          <p:cNvSpPr/>
          <p:nvPr/>
        </p:nvSpPr>
        <p:spPr>
          <a:xfrm>
            <a:off x="5321300" y="480567"/>
            <a:ext cx="3670300" cy="2503933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5" name="object 7"/>
          <p:cNvSpPr/>
          <p:nvPr/>
        </p:nvSpPr>
        <p:spPr>
          <a:xfrm>
            <a:off x="2730500" y="3810001"/>
            <a:ext cx="3523996" cy="212598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6" name="TextBox 4"/>
          <p:cNvSpPr txBox="1"/>
          <p:nvPr/>
        </p:nvSpPr>
        <p:spPr>
          <a:xfrm>
            <a:off x="1625600" y="3136900"/>
            <a:ext cx="14351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err="1"/>
              <a:t>Hyphema</a:t>
            </a:r>
            <a:r>
              <a:rPr dirty="0" lang="en-US"/>
              <a:t> </a:t>
            </a:r>
            <a:endParaRPr dirty="0" lang="en-IN"/>
          </a:p>
        </p:txBody>
      </p:sp>
      <p:sp>
        <p:nvSpPr>
          <p:cNvPr id="1048667" name="TextBox 5"/>
          <p:cNvSpPr txBox="1"/>
          <p:nvPr/>
        </p:nvSpPr>
        <p:spPr>
          <a:xfrm>
            <a:off x="6096000" y="3136900"/>
            <a:ext cx="2387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Iris prolapse</a:t>
            </a:r>
            <a:endParaRPr dirty="0" lang="en-IN"/>
          </a:p>
        </p:txBody>
      </p:sp>
      <p:sp>
        <p:nvSpPr>
          <p:cNvPr id="1048668" name="TextBox 6"/>
          <p:cNvSpPr txBox="1"/>
          <p:nvPr/>
        </p:nvSpPr>
        <p:spPr>
          <a:xfrm>
            <a:off x="2832100" y="6075681"/>
            <a:ext cx="32639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Striate keratopathy</a:t>
            </a:r>
            <a:endParaRPr dirty="0"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677334" y="834189"/>
            <a:ext cx="8596668" cy="5207173"/>
          </a:xfrm>
        </p:spPr>
        <p:txBody>
          <a:bodyPr/>
          <a:p>
            <a:r>
              <a:rPr dirty="0" sz="2400" lang="en-IN"/>
              <a:t>POST OPERATIVE ANTERIOR UVEITIS managed with topical steroids, cycloplegics and NSAIDS</a:t>
            </a:r>
          </a:p>
          <a:p>
            <a:r>
              <a:rPr dirty="0" sz="2400" lang="en-IN" spc="-20">
                <a:latin typeface="Carlito"/>
                <a:cs typeface="Carlito"/>
              </a:rPr>
              <a:t>TOXIC </a:t>
            </a:r>
            <a:r>
              <a:rPr dirty="0" sz="2400" lang="en-IN" spc="-5">
                <a:latin typeface="Carlito"/>
                <a:cs typeface="Carlito"/>
              </a:rPr>
              <a:t>ANTERIOR </a:t>
            </a:r>
            <a:r>
              <a:rPr dirty="0" sz="2400" lang="en-IN" spc="-10">
                <a:latin typeface="Carlito"/>
                <a:cs typeface="Carlito"/>
              </a:rPr>
              <a:t>SEGMENT </a:t>
            </a:r>
            <a:r>
              <a:rPr dirty="0" sz="2400" lang="en-IN" spc="-5">
                <a:latin typeface="Carlito"/>
                <a:cs typeface="Carlito"/>
              </a:rPr>
              <a:t>SYNDROME </a:t>
            </a:r>
          </a:p>
          <a:p>
            <a:r>
              <a:rPr dirty="0" sz="2400" lang="en-IN" spc="-5">
                <a:latin typeface="Carlito"/>
                <a:cs typeface="Carlito"/>
              </a:rPr>
              <a:t>BACTERIAL</a:t>
            </a:r>
            <a:r>
              <a:rPr dirty="0" sz="2400" lang="en-IN">
                <a:latin typeface="Carlito"/>
                <a:cs typeface="Carlito"/>
              </a:rPr>
              <a:t> </a:t>
            </a:r>
            <a:r>
              <a:rPr dirty="0" sz="2400" lang="en-IN" spc="-5">
                <a:latin typeface="Carlito"/>
                <a:cs typeface="Carlito"/>
              </a:rPr>
              <a:t>ENDOPHTHALMITIS – most dreaded complication</a:t>
            </a:r>
          </a:p>
          <a:p>
            <a:pPr lvl="1"/>
            <a:r>
              <a:rPr dirty="0" sz="2400" lang="en-IN" spc="-5">
                <a:latin typeface="Carlito"/>
              </a:rPr>
              <a:t> generally presents within 48-72 hrs</a:t>
            </a:r>
          </a:p>
          <a:p>
            <a:pPr lvl="1"/>
            <a:r>
              <a:rPr dirty="0" sz="2400" lang="en-IN" spc="-5">
                <a:latin typeface="Carlito"/>
              </a:rPr>
              <a:t>Intravitreal antibiotics are advised</a:t>
            </a:r>
          </a:p>
          <a:p>
            <a:pPr indent="0" lvl="1" marL="457200">
              <a:buNone/>
            </a:pPr>
            <a:endParaRPr dirty="0" lang="en-IN"/>
          </a:p>
          <a:p>
            <a:endParaRPr dirty="0"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object 7"/>
          <p:cNvSpPr/>
          <p:nvPr/>
        </p:nvSpPr>
        <p:spPr>
          <a:xfrm>
            <a:off x="152400" y="304800"/>
            <a:ext cx="8839200" cy="626211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6101" y="327768"/>
            <a:ext cx="7861300" cy="5782476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object 2"/>
          <p:cNvSpPr txBox="1">
            <a:spLocks noGrp="1"/>
          </p:cNvSpPr>
          <p:nvPr>
            <p:ph type="title"/>
          </p:nvPr>
        </p:nvSpPr>
        <p:spPr>
          <a:xfrm>
            <a:off x="983495" y="609601"/>
            <a:ext cx="8596668" cy="566181"/>
          </a:xfrm>
          <a:prstGeom prst="rect"/>
        </p:spPr>
        <p:txBody>
          <a:bodyPr anchor="t" bIns="0" lIns="0" rIns="0" rtlCol="0" tIns="12065" vert="horz" wrap="square">
            <a:spAutoFit/>
          </a:bodyPr>
          <a:p>
            <a:pPr marL="18415">
              <a:spcBef>
                <a:spcPts val="95"/>
              </a:spcBef>
            </a:pPr>
            <a:r>
              <a:rPr dirty="0" spc="-85"/>
              <a:t>LATE </a:t>
            </a:r>
            <a:r>
              <a:rPr dirty="0" spc="-40"/>
              <a:t>POSTOPERATIVE</a:t>
            </a:r>
            <a:r>
              <a:rPr dirty="0" spc="75"/>
              <a:t> </a:t>
            </a:r>
            <a:r>
              <a:rPr dirty="0" spc="-35"/>
              <a:t>COMPLICATION</a:t>
            </a:r>
          </a:p>
        </p:txBody>
      </p:sp>
      <p:sp>
        <p:nvSpPr>
          <p:cNvPr id="1048672" name="object 3"/>
          <p:cNvSpPr txBox="1"/>
          <p:nvPr/>
        </p:nvSpPr>
        <p:spPr>
          <a:xfrm>
            <a:off x="983495" y="1598011"/>
            <a:ext cx="6604000" cy="4509568"/>
          </a:xfrm>
          <a:prstGeom prst="rect"/>
        </p:spPr>
        <p:txBody>
          <a:bodyPr bIns="0" lIns="0" rIns="0" rtlCol="0" tIns="59055" vert="horz" wrap="square">
            <a:spAutoFit/>
          </a:bodyPr>
          <a:p>
            <a:pPr indent="-342900" marL="355600">
              <a:spcBef>
                <a:spcPts val="465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dirty="0" sz="3000" spc="-25">
                <a:latin typeface="Carlito"/>
                <a:cs typeface="Carlito"/>
              </a:rPr>
              <a:t>CYSTOID </a:t>
            </a:r>
            <a:r>
              <a:rPr dirty="0" sz="3000" spc="-5">
                <a:latin typeface="Carlito"/>
                <a:cs typeface="Carlito"/>
              </a:rPr>
              <a:t>MACULAR</a:t>
            </a:r>
            <a:r>
              <a:rPr dirty="0" sz="3000" spc="5">
                <a:latin typeface="Carlito"/>
                <a:cs typeface="Carlito"/>
              </a:rPr>
              <a:t> </a:t>
            </a:r>
            <a:r>
              <a:rPr dirty="0" sz="3000" spc="-5">
                <a:latin typeface="Carlito"/>
                <a:cs typeface="Carlito"/>
              </a:rPr>
              <a:t>OEDEMA</a:t>
            </a:r>
            <a:endParaRPr dirty="0" sz="3000">
              <a:latin typeface="Carlito"/>
              <a:cs typeface="Carlito"/>
            </a:endParaRPr>
          </a:p>
          <a:p>
            <a:pPr indent="-342900" marL="355600" marR="72707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dirty="0" sz="3000" spc="-35">
                <a:latin typeface="Carlito"/>
                <a:cs typeface="Carlito"/>
              </a:rPr>
              <a:t>DELAYED </a:t>
            </a:r>
            <a:r>
              <a:rPr dirty="0" sz="3000" spc="-10">
                <a:latin typeface="Carlito"/>
                <a:cs typeface="Carlito"/>
              </a:rPr>
              <a:t>CHRONIC </a:t>
            </a:r>
            <a:r>
              <a:rPr dirty="0" sz="3000" spc="-30">
                <a:latin typeface="Carlito"/>
                <a:cs typeface="Carlito"/>
              </a:rPr>
              <a:t>POSTOPERATIVE  </a:t>
            </a:r>
            <a:r>
              <a:rPr dirty="0" sz="3000" spc="-5">
                <a:latin typeface="Carlito"/>
                <a:cs typeface="Carlito"/>
              </a:rPr>
              <a:t>ENDOPHTHALMITIS</a:t>
            </a:r>
            <a:endParaRPr dirty="0" sz="3000">
              <a:latin typeface="Carlito"/>
              <a:cs typeface="Carlito"/>
            </a:endParaRPr>
          </a:p>
          <a:p>
            <a:pPr indent="-342900" marL="355600">
              <a:spcBef>
                <a:spcPts val="310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dirty="0" sz="3000">
                <a:latin typeface="Carlito"/>
                <a:cs typeface="Carlito"/>
              </a:rPr>
              <a:t>PSEUDOPHAKIC </a:t>
            </a:r>
            <a:r>
              <a:rPr dirty="0" sz="3000" spc="-10">
                <a:latin typeface="Carlito"/>
                <a:cs typeface="Carlito"/>
              </a:rPr>
              <a:t>BULLOUS</a:t>
            </a:r>
            <a:r>
              <a:rPr dirty="0" sz="3000" spc="-80">
                <a:latin typeface="Carlito"/>
                <a:cs typeface="Carlito"/>
              </a:rPr>
              <a:t> </a:t>
            </a:r>
            <a:r>
              <a:rPr dirty="0" sz="3000" spc="-70">
                <a:latin typeface="Carlito"/>
                <a:cs typeface="Carlito"/>
              </a:rPr>
              <a:t>KERATOPATHY</a:t>
            </a:r>
            <a:endParaRPr dirty="0" sz="3000">
              <a:latin typeface="Carlito"/>
              <a:cs typeface="Carlito"/>
            </a:endParaRPr>
          </a:p>
          <a:p>
            <a:pPr indent="-342900" marL="355600">
              <a:spcBef>
                <a:spcPts val="365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dirty="0" sz="3000">
                <a:latin typeface="Carlito"/>
                <a:cs typeface="Carlito"/>
              </a:rPr>
              <a:t>RETINAL</a:t>
            </a:r>
            <a:r>
              <a:rPr dirty="0" sz="3000" spc="-15">
                <a:latin typeface="Carlito"/>
                <a:cs typeface="Carlito"/>
              </a:rPr>
              <a:t> </a:t>
            </a:r>
            <a:r>
              <a:rPr dirty="0" sz="3000" spc="-30">
                <a:latin typeface="Carlito"/>
                <a:cs typeface="Carlito"/>
              </a:rPr>
              <a:t>DETACHMENT</a:t>
            </a:r>
            <a:endParaRPr dirty="0" sz="3000">
              <a:latin typeface="Carlito"/>
              <a:cs typeface="Carlito"/>
            </a:endParaRPr>
          </a:p>
          <a:p>
            <a:pPr indent="-342900" marL="355600">
              <a:spcBef>
                <a:spcPts val="360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dirty="0" sz="3000" spc="-5">
                <a:latin typeface="Carlito"/>
                <a:cs typeface="Carlito"/>
              </a:rPr>
              <a:t>EPITHELIAL</a:t>
            </a:r>
            <a:r>
              <a:rPr dirty="0" sz="3000">
                <a:latin typeface="Carlito"/>
                <a:cs typeface="Carlito"/>
              </a:rPr>
              <a:t> </a:t>
            </a:r>
            <a:r>
              <a:rPr dirty="0" sz="3000" spc="-10">
                <a:latin typeface="Carlito"/>
                <a:cs typeface="Carlito"/>
              </a:rPr>
              <a:t>INGROWTH</a:t>
            </a:r>
            <a:endParaRPr dirty="0" sz="3000">
              <a:latin typeface="Carlito"/>
              <a:cs typeface="Carlito"/>
            </a:endParaRPr>
          </a:p>
          <a:p>
            <a:pPr indent="-342900" marL="355600">
              <a:spcBef>
                <a:spcPts val="360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dirty="0" sz="3000" spc="-10">
                <a:latin typeface="Carlito"/>
                <a:cs typeface="Carlito"/>
              </a:rPr>
              <a:t>FIBROUS</a:t>
            </a:r>
            <a:r>
              <a:rPr dirty="0" sz="3000" spc="-30">
                <a:latin typeface="Carlito"/>
                <a:cs typeface="Carlito"/>
              </a:rPr>
              <a:t> </a:t>
            </a:r>
            <a:r>
              <a:rPr dirty="0" sz="3000" spc="-10">
                <a:latin typeface="Carlito"/>
                <a:cs typeface="Carlito"/>
              </a:rPr>
              <a:t>DOWNGROWTH</a:t>
            </a:r>
            <a:endParaRPr dirty="0" sz="3000">
              <a:latin typeface="Carlito"/>
              <a:cs typeface="Carlito"/>
            </a:endParaRPr>
          </a:p>
          <a:p>
            <a:pPr indent="-342900" marL="355600">
              <a:spcBef>
                <a:spcPts val="360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dirty="0" sz="3000">
                <a:latin typeface="Carlito"/>
                <a:cs typeface="Carlito"/>
              </a:rPr>
              <a:t>AFTER</a:t>
            </a:r>
            <a:r>
              <a:rPr dirty="0" sz="3000" spc="-20">
                <a:latin typeface="Carlito"/>
                <a:cs typeface="Carlito"/>
              </a:rPr>
              <a:t> </a:t>
            </a:r>
            <a:r>
              <a:rPr dirty="0" sz="3000" spc="-65">
                <a:latin typeface="Carlito"/>
                <a:cs typeface="Carlito"/>
              </a:rPr>
              <a:t>CATARACT</a:t>
            </a:r>
            <a:endParaRPr dirty="0" sz="3000">
              <a:latin typeface="Carlito"/>
              <a:cs typeface="Carlito"/>
            </a:endParaRPr>
          </a:p>
          <a:p>
            <a:pPr indent="-342900" marL="355600">
              <a:spcBef>
                <a:spcPts val="360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dirty="0" sz="3000" spc="-10">
                <a:latin typeface="Carlito"/>
                <a:cs typeface="Carlito"/>
              </a:rPr>
              <a:t>GLAUCOMA</a:t>
            </a:r>
            <a:endParaRPr dirty="0"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Content Placeholder 2"/>
          <p:cNvSpPr>
            <a:spLocks noGrp="1"/>
          </p:cNvSpPr>
          <p:nvPr>
            <p:ph idx="1"/>
          </p:nvPr>
        </p:nvSpPr>
        <p:spPr>
          <a:xfrm>
            <a:off x="677334" y="682907"/>
            <a:ext cx="8596668" cy="5358456"/>
          </a:xfrm>
        </p:spPr>
        <p:txBody>
          <a:bodyPr>
            <a:normAutofit/>
          </a:bodyPr>
          <a:p>
            <a:r>
              <a:rPr dirty="0" sz="2400" lang="en-IN" spc="-25">
                <a:latin typeface="Carlito"/>
                <a:cs typeface="Carlito"/>
              </a:rPr>
              <a:t>CYSTOID </a:t>
            </a:r>
            <a:r>
              <a:rPr dirty="0" sz="2400" lang="en-IN" spc="-5">
                <a:latin typeface="Carlito"/>
                <a:cs typeface="Carlito"/>
              </a:rPr>
              <a:t>MACULAR</a:t>
            </a:r>
            <a:r>
              <a:rPr dirty="0" sz="2400" lang="en-IN" spc="5">
                <a:latin typeface="Carlito"/>
                <a:cs typeface="Carlito"/>
              </a:rPr>
              <a:t> </a:t>
            </a:r>
            <a:r>
              <a:rPr dirty="0" sz="2400" lang="en-IN" spc="-5">
                <a:latin typeface="Carlito"/>
                <a:cs typeface="Carlito"/>
              </a:rPr>
              <a:t>OEDEMA</a:t>
            </a:r>
          </a:p>
          <a:p>
            <a:pPr lvl="1"/>
            <a:r>
              <a:rPr dirty="0" sz="2400" lang="en-IN" spc="-5">
                <a:latin typeface="Carlito"/>
                <a:cs typeface="Carlito"/>
              </a:rPr>
              <a:t>Honeycomb appearance on fundus</a:t>
            </a:r>
          </a:p>
          <a:p>
            <a:pPr lvl="1"/>
            <a:r>
              <a:rPr dirty="0" sz="2400" lang="en-IN" spc="-5">
                <a:latin typeface="Carlito"/>
                <a:cs typeface="Carlito"/>
              </a:rPr>
              <a:t>Flower petal pattern on fluorescein angiography</a:t>
            </a:r>
          </a:p>
          <a:p>
            <a:pPr lvl="1"/>
            <a:r>
              <a:rPr dirty="0" sz="2400" lang="en-IN" spc="-5">
                <a:latin typeface="Carlito"/>
                <a:cs typeface="Carlito"/>
              </a:rPr>
              <a:t>Use of </a:t>
            </a:r>
            <a:r>
              <a:rPr dirty="0" sz="2400" lang="en-IN" spc="-5" err="1">
                <a:latin typeface="Carlito"/>
                <a:cs typeface="Carlito"/>
              </a:rPr>
              <a:t>antiprostaglandin</a:t>
            </a:r>
            <a:r>
              <a:rPr dirty="0" sz="2400" lang="en-IN" spc="-5">
                <a:latin typeface="Carlito"/>
                <a:cs typeface="Carlito"/>
              </a:rPr>
              <a:t> eyedrops as prophylaxis</a:t>
            </a:r>
            <a:endParaRPr dirty="0" sz="2400" lang="en-IN">
              <a:latin typeface="Carlito"/>
              <a:cs typeface="Carlito"/>
            </a:endParaRPr>
          </a:p>
          <a:p>
            <a:r>
              <a:rPr dirty="0" sz="2400" lang="en-IN">
                <a:latin typeface="Carlito"/>
                <a:cs typeface="Carlito"/>
              </a:rPr>
              <a:t>PSEUDOPHAKIC </a:t>
            </a:r>
            <a:r>
              <a:rPr dirty="0" sz="2400" lang="en-IN" spc="-10">
                <a:latin typeface="Carlito"/>
                <a:cs typeface="Carlito"/>
              </a:rPr>
              <a:t>BULLOUS</a:t>
            </a:r>
            <a:r>
              <a:rPr dirty="0" sz="2400" lang="en-IN" spc="-80">
                <a:latin typeface="Carlito"/>
                <a:cs typeface="Carlito"/>
              </a:rPr>
              <a:t> </a:t>
            </a:r>
            <a:r>
              <a:rPr dirty="0" sz="2400" lang="en-IN" spc="-70">
                <a:latin typeface="Carlito"/>
                <a:cs typeface="Carlito"/>
              </a:rPr>
              <a:t>KERATOPATHY is an indication for penetrating keratoplasty</a:t>
            </a:r>
            <a:endParaRPr dirty="0" sz="2400" lang="en-IN">
              <a:latin typeface="Carlito"/>
              <a:cs typeface="Carlito"/>
            </a:endParaRPr>
          </a:p>
          <a:p>
            <a:r>
              <a:rPr dirty="0" sz="2400" lang="en-IN" spc="-5">
                <a:latin typeface="Carlito"/>
                <a:cs typeface="Carlito"/>
              </a:rPr>
              <a:t>EPITHELIAL</a:t>
            </a:r>
            <a:r>
              <a:rPr dirty="0" sz="2400" lang="en-IN">
                <a:latin typeface="Carlito"/>
                <a:cs typeface="Carlito"/>
              </a:rPr>
              <a:t> </a:t>
            </a:r>
            <a:r>
              <a:rPr dirty="0" sz="2400" lang="en-IN" spc="-10">
                <a:latin typeface="Carlito"/>
                <a:cs typeface="Carlito"/>
              </a:rPr>
              <a:t>INGROWTH lines the back of cornea and trabecular meshwork as a membrane causing intractable glaucoma</a:t>
            </a:r>
          </a:p>
          <a:p>
            <a:r>
              <a:rPr dirty="0" sz="2400" lang="en-IN" spc="-10">
                <a:latin typeface="Carlito"/>
                <a:cs typeface="Carlito"/>
              </a:rPr>
              <a:t>FIBROUS</a:t>
            </a:r>
            <a:r>
              <a:rPr dirty="0" sz="2400" lang="en-IN" spc="-30">
                <a:latin typeface="Carlito"/>
                <a:cs typeface="Carlito"/>
              </a:rPr>
              <a:t> </a:t>
            </a:r>
            <a:r>
              <a:rPr dirty="0" sz="2400" lang="en-IN" spc="-10">
                <a:latin typeface="Carlito"/>
                <a:cs typeface="Carlito"/>
              </a:rPr>
              <a:t>DOWNGROWTH causes secondary glaucoma and ultimately phthisis bulbi</a:t>
            </a:r>
            <a:endParaRPr dirty="0" sz="2400" lang="en-IN">
              <a:latin typeface="Carlito"/>
              <a:cs typeface="Carlito"/>
            </a:endParaRPr>
          </a:p>
          <a:p>
            <a:pPr indent="0" marL="0">
              <a:buNone/>
            </a:pPr>
            <a:endParaRPr dirty="0" sz="2400"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4700" y="1139824"/>
            <a:ext cx="3006725" cy="2965253"/>
          </a:xfrm>
          <a:prstGeom prst="rect"/>
        </p:spPr>
      </p:pic>
      <p:sp>
        <p:nvSpPr>
          <p:cNvPr id="1048674" name="object 3"/>
          <p:cNvSpPr/>
          <p:nvPr/>
        </p:nvSpPr>
        <p:spPr>
          <a:xfrm>
            <a:off x="4600577" y="1139825"/>
            <a:ext cx="3810000" cy="285750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75" name="TextBox 4"/>
          <p:cNvSpPr txBox="1"/>
          <p:nvPr/>
        </p:nvSpPr>
        <p:spPr>
          <a:xfrm>
            <a:off x="2082800" y="4584700"/>
            <a:ext cx="53340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Cystoid Macular Edema - FFA</a:t>
            </a:r>
            <a:endParaRPr dirty="0"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677334" y="636609"/>
            <a:ext cx="8596668" cy="5404754"/>
          </a:xfrm>
        </p:spPr>
        <p:txBody>
          <a:bodyPr/>
          <a:p>
            <a:pPr indent="0" marL="0">
              <a:buNone/>
            </a:pPr>
            <a:r>
              <a:rPr b="1" dirty="0" sz="2000" lang="en-IN">
                <a:solidFill>
                  <a:schemeClr val="tx1"/>
                </a:solidFill>
                <a:latin typeface="Carlito"/>
                <a:cs typeface="Carlito"/>
              </a:rPr>
              <a:t>AFTER</a:t>
            </a:r>
            <a:r>
              <a:rPr b="1" dirty="0" sz="2000" lang="en-IN" spc="-2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b="1" dirty="0" sz="2000" lang="en-IN" spc="-65">
                <a:solidFill>
                  <a:schemeClr val="tx1"/>
                </a:solidFill>
                <a:latin typeface="Carlito"/>
                <a:cs typeface="Carlito"/>
              </a:rPr>
              <a:t>CATARACT</a:t>
            </a:r>
            <a:endParaRPr b="1" dirty="0" sz="2000" lang="en-IN">
              <a:solidFill>
                <a:schemeClr val="tx1"/>
              </a:solidFill>
              <a:latin typeface="Carlito"/>
              <a:cs typeface="Carlito"/>
            </a:endParaRPr>
          </a:p>
          <a:p>
            <a:r>
              <a:rPr dirty="0" lang="en-US">
                <a:solidFill>
                  <a:schemeClr val="tx1"/>
                </a:solidFill>
                <a:latin typeface="Carlito"/>
                <a:cs typeface="Carlito"/>
              </a:rPr>
              <a:t>It is the opacity </a:t>
            </a:r>
            <a:r>
              <a:rPr dirty="0" lang="en-US" spc="-10">
                <a:solidFill>
                  <a:schemeClr val="tx1"/>
                </a:solidFill>
                <a:latin typeface="Carlito"/>
                <a:cs typeface="Carlito"/>
              </a:rPr>
              <a:t>persists </a:t>
            </a:r>
            <a:r>
              <a:rPr dirty="0" lang="en-US" spc="-5">
                <a:solidFill>
                  <a:schemeClr val="tx1"/>
                </a:solidFill>
                <a:latin typeface="Carlito"/>
                <a:cs typeface="Carlito"/>
              </a:rPr>
              <a:t>or </a:t>
            </a:r>
            <a:r>
              <a:rPr dirty="0" lang="en-US" spc="-10">
                <a:solidFill>
                  <a:schemeClr val="tx1"/>
                </a:solidFill>
                <a:latin typeface="Carlito"/>
                <a:cs typeface="Carlito"/>
              </a:rPr>
              <a:t>develop after</a:t>
            </a:r>
            <a:r>
              <a:rPr dirty="0" lang="en-US" spc="-8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dirty="0" lang="en-US" spc="-45">
                <a:solidFill>
                  <a:schemeClr val="tx1"/>
                </a:solidFill>
                <a:latin typeface="Carlito"/>
                <a:cs typeface="Carlito"/>
              </a:rPr>
              <a:t>ECCE</a:t>
            </a:r>
          </a:p>
          <a:p>
            <a:r>
              <a:rPr dirty="0" lang="en-US" spc="-45">
                <a:solidFill>
                  <a:schemeClr val="tx1"/>
                </a:solidFill>
                <a:latin typeface="Carlito"/>
              </a:rPr>
              <a:t>Causes – a) residual opaque lens matter</a:t>
            </a:r>
          </a:p>
          <a:p>
            <a:pPr indent="0" marL="0">
              <a:buNone/>
            </a:pPr>
            <a:r>
              <a:rPr dirty="0" lang="en-US" spc="-45">
                <a:solidFill>
                  <a:schemeClr val="tx1"/>
                </a:solidFill>
                <a:latin typeface="Carlito"/>
              </a:rPr>
              <a:t>		b) proliferative type from left-out anterior epithelial cells</a:t>
            </a:r>
          </a:p>
          <a:p>
            <a:r>
              <a:rPr dirty="0" lang="en-IN">
                <a:solidFill>
                  <a:schemeClr val="tx1"/>
                </a:solidFill>
              </a:rPr>
              <a:t>Clinical types</a:t>
            </a:r>
          </a:p>
          <a:p>
            <a:pPr lvl="1"/>
            <a:r>
              <a:rPr dirty="0" sz="1800" lang="en-IN" err="1">
                <a:solidFill>
                  <a:schemeClr val="tx1"/>
                </a:solidFill>
              </a:rPr>
              <a:t>Soemmering’s</a:t>
            </a:r>
            <a:r>
              <a:rPr dirty="0" sz="1800" lang="en-IN">
                <a:solidFill>
                  <a:schemeClr val="tx1"/>
                </a:solidFill>
              </a:rPr>
              <a:t> ring</a:t>
            </a:r>
          </a:p>
          <a:p>
            <a:pPr lvl="1"/>
            <a:r>
              <a:rPr dirty="0" sz="1800" lang="en-IN" err="1">
                <a:solidFill>
                  <a:schemeClr val="tx1"/>
                </a:solidFill>
              </a:rPr>
              <a:t>Elshnig’s</a:t>
            </a:r>
            <a:r>
              <a:rPr dirty="0" sz="1800" lang="en-IN">
                <a:solidFill>
                  <a:schemeClr val="tx1"/>
                </a:solidFill>
              </a:rPr>
              <a:t> pearls</a:t>
            </a:r>
          </a:p>
          <a:p>
            <a:pPr lvl="1"/>
            <a:r>
              <a:rPr dirty="0" sz="1800" lang="en-IN">
                <a:solidFill>
                  <a:schemeClr val="tx1"/>
                </a:solidFill>
              </a:rPr>
              <a:t>Dense membranous</a:t>
            </a:r>
          </a:p>
        </p:txBody>
      </p:sp>
      <p:pic>
        <p:nvPicPr>
          <p:cNvPr id="209718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91918" y="3950302"/>
            <a:ext cx="6358947" cy="2684414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INDICATIONS FOR SURGERY</a:t>
            </a:r>
            <a:endParaRPr dirty="0" lang="en-IN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IN"/>
              <a:t>Visual improvement</a:t>
            </a:r>
          </a:p>
          <a:p>
            <a:r>
              <a:rPr dirty="0" lang="en-IN"/>
              <a:t>Medical indications:</a:t>
            </a:r>
          </a:p>
          <a:p>
            <a:pPr indent="0" lvl="1" marL="457200">
              <a:buNone/>
            </a:pPr>
            <a:r>
              <a:rPr dirty="0" lang="en-IN"/>
              <a:t>-Lens induced glaucoma</a:t>
            </a:r>
          </a:p>
          <a:p>
            <a:pPr indent="0" lvl="1" marL="457200">
              <a:buNone/>
            </a:pPr>
            <a:r>
              <a:rPr dirty="0" lang="en-IN"/>
              <a:t>-</a:t>
            </a:r>
            <a:r>
              <a:rPr dirty="0" lang="en-IN" err="1"/>
              <a:t>Phacoanaphylactic</a:t>
            </a:r>
            <a:r>
              <a:rPr dirty="0" lang="en-IN"/>
              <a:t> endophthalmitis</a:t>
            </a:r>
          </a:p>
          <a:p>
            <a:pPr indent="0" lvl="1" marL="457200">
              <a:buNone/>
            </a:pPr>
            <a:r>
              <a:rPr dirty="0" lang="en-IN"/>
              <a:t>-Retinal diseases like diabetic retinopathy or retinal detachment</a:t>
            </a:r>
          </a:p>
          <a:p>
            <a:r>
              <a:rPr dirty="0" lang="en-IN"/>
              <a:t>Cosmetic indication in mature cataract with no hope of vision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Content Placeholder 2"/>
          <p:cNvSpPr>
            <a:spLocks noGrp="1"/>
          </p:cNvSpPr>
          <p:nvPr>
            <p:ph idx="1"/>
          </p:nvPr>
        </p:nvSpPr>
        <p:spPr>
          <a:xfrm>
            <a:off x="677334" y="723901"/>
            <a:ext cx="8596668" cy="5317462"/>
          </a:xfrm>
        </p:spPr>
        <p:txBody>
          <a:bodyPr/>
          <a:p>
            <a:pPr indent="0" marL="0">
              <a:buNone/>
            </a:pPr>
            <a:r>
              <a:rPr dirty="0" sz="2400" lang="en-US"/>
              <a:t>After cataract is managed as follows</a:t>
            </a:r>
          </a:p>
          <a:p>
            <a:r>
              <a:rPr dirty="0" sz="2000" lang="en-US"/>
              <a:t>Best treated by Nd-YAG capsulotomy</a:t>
            </a:r>
          </a:p>
          <a:p>
            <a:r>
              <a:rPr dirty="0" sz="2000" lang="en-US" err="1"/>
              <a:t>Discission</a:t>
            </a:r>
            <a:r>
              <a:rPr dirty="0" sz="2000" lang="en-US"/>
              <a:t> with </a:t>
            </a:r>
            <a:r>
              <a:rPr dirty="0" sz="2000" lang="en-US" err="1"/>
              <a:t>cystitome</a:t>
            </a:r>
            <a:r>
              <a:rPr dirty="0" sz="2000" lang="en-US"/>
              <a:t> or </a:t>
            </a:r>
            <a:r>
              <a:rPr dirty="0" sz="2000" lang="en-US" err="1"/>
              <a:t>zeigler’s</a:t>
            </a:r>
            <a:r>
              <a:rPr dirty="0" sz="2000" lang="en-US"/>
              <a:t> knife</a:t>
            </a:r>
          </a:p>
          <a:p>
            <a:r>
              <a:rPr dirty="0" sz="2000" lang="en-US"/>
              <a:t>Dense membranous type needs surgical </a:t>
            </a:r>
            <a:r>
              <a:rPr dirty="0" sz="2000" lang="en-US" err="1"/>
              <a:t>membranectomy</a:t>
            </a:r>
            <a:endParaRPr dirty="0" sz="2000" lang="en-US"/>
          </a:p>
          <a:p>
            <a:r>
              <a:rPr dirty="0" sz="2000" lang="en-US" err="1"/>
              <a:t>Soemmering’s</a:t>
            </a:r>
            <a:r>
              <a:rPr dirty="0" sz="2000" lang="en-US"/>
              <a:t> ring with clean central PC needs no treatment</a:t>
            </a:r>
          </a:p>
          <a:p>
            <a:r>
              <a:rPr dirty="0" sz="2000" lang="en-US" err="1"/>
              <a:t>Elschnig’s</a:t>
            </a:r>
            <a:r>
              <a:rPr dirty="0" sz="2000" lang="en-US"/>
              <a:t> pearls – Nd-YAG laser or </a:t>
            </a:r>
            <a:r>
              <a:rPr dirty="0" sz="2000" lang="en-US" err="1"/>
              <a:t>cystitome</a:t>
            </a:r>
            <a:r>
              <a:rPr dirty="0" sz="2000" lang="en-US"/>
              <a:t> </a:t>
            </a:r>
            <a:r>
              <a:rPr dirty="0" sz="2000" lang="en-US" err="1"/>
              <a:t>discission</a:t>
            </a:r>
            <a:endParaRPr dirty="0" sz="2000" lang="en-IN"/>
          </a:p>
        </p:txBody>
      </p:sp>
      <p:pic>
        <p:nvPicPr>
          <p:cNvPr id="209718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46048" y="3429000"/>
            <a:ext cx="4077051" cy="3232149"/>
          </a:xfrm>
          <a:prstGeom prst="rect"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428"/>
          </a:xfrm>
        </p:spPr>
        <p:txBody>
          <a:bodyPr/>
          <a:p>
            <a:r>
              <a:rPr dirty="0" lang="en-IN" spc="-35"/>
              <a:t>IOL </a:t>
            </a:r>
            <a:r>
              <a:rPr dirty="0" lang="en-IN" spc="-55"/>
              <a:t>RELATED</a:t>
            </a:r>
            <a:r>
              <a:rPr dirty="0" lang="en-IN"/>
              <a:t> </a:t>
            </a:r>
            <a:r>
              <a:rPr dirty="0" lang="en-IN" spc="-35"/>
              <a:t>COMPLICATIONS</a:t>
            </a:r>
            <a:endParaRPr dirty="0" lang="en-IN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677334" y="1446029"/>
            <a:ext cx="8596668" cy="4595334"/>
          </a:xfrm>
        </p:spPr>
        <p:txBody>
          <a:bodyPr>
            <a:normAutofit fontScale="95000" lnSpcReduction="20000"/>
          </a:bodyPr>
          <a:p>
            <a:r>
              <a:rPr dirty="0" sz="2400" lang="en-IN" spc="-5">
                <a:latin typeface="Carlito"/>
                <a:cs typeface="Carlito"/>
              </a:rPr>
              <a:t>MALPOSITION OF</a:t>
            </a:r>
            <a:r>
              <a:rPr dirty="0" sz="2400" lang="en-IN" spc="-40">
                <a:latin typeface="Carlito"/>
                <a:cs typeface="Carlito"/>
              </a:rPr>
              <a:t> </a:t>
            </a:r>
            <a:r>
              <a:rPr dirty="0" sz="2400" lang="en-IN">
                <a:latin typeface="Carlito"/>
                <a:cs typeface="Carlito"/>
              </a:rPr>
              <a:t>IOL</a:t>
            </a:r>
          </a:p>
          <a:p>
            <a:pPr lvl="1"/>
            <a:r>
              <a:rPr b="1" dirty="0" sz="2000" lang="en-IN">
                <a:latin typeface="Carlito"/>
                <a:cs typeface="Carlito"/>
              </a:rPr>
              <a:t>Sun-set syndrome</a:t>
            </a:r>
          </a:p>
          <a:p>
            <a:pPr lvl="1"/>
            <a:r>
              <a:rPr b="1" dirty="0" sz="2000" lang="en-IN">
                <a:latin typeface="Carlito"/>
                <a:cs typeface="Carlito"/>
              </a:rPr>
              <a:t>Sun-rise syndrome</a:t>
            </a:r>
          </a:p>
          <a:p>
            <a:pPr lvl="1"/>
            <a:r>
              <a:rPr b="1" dirty="0" sz="2000" lang="en-IN">
                <a:latin typeface="Carlito"/>
                <a:cs typeface="Carlito"/>
              </a:rPr>
              <a:t>Lost lens syndrome</a:t>
            </a:r>
          </a:p>
          <a:p>
            <a:pPr lvl="1"/>
            <a:r>
              <a:rPr b="1" dirty="0" sz="2000" lang="en-IN">
                <a:latin typeface="Carlito"/>
                <a:cs typeface="Carlito"/>
              </a:rPr>
              <a:t>Windshield wiper syndrome</a:t>
            </a:r>
          </a:p>
          <a:p>
            <a:r>
              <a:rPr dirty="0" sz="2400" lang="en-US">
                <a:latin typeface="Carlito"/>
                <a:cs typeface="Carlito"/>
              </a:rPr>
              <a:t>PUPILLARY </a:t>
            </a:r>
            <a:r>
              <a:rPr dirty="0" sz="2400" lang="en-US" spc="-10">
                <a:latin typeface="Carlito"/>
                <a:cs typeface="Carlito"/>
              </a:rPr>
              <a:t>CAPTURE </a:t>
            </a:r>
            <a:r>
              <a:rPr dirty="0" sz="2400" lang="en-US">
                <a:latin typeface="Carlito"/>
                <a:cs typeface="Carlito"/>
              </a:rPr>
              <a:t>OF THE IOL following</a:t>
            </a:r>
            <a:r>
              <a:rPr b="1" dirty="0" sz="2400" lang="en-US">
                <a:latin typeface="Carlito"/>
                <a:cs typeface="Carlito"/>
              </a:rPr>
              <a:t> </a:t>
            </a:r>
            <a:r>
              <a:rPr dirty="0" sz="2400" lang="en-US" spc="-15">
                <a:latin typeface="Carlito"/>
                <a:cs typeface="Carlito"/>
              </a:rPr>
              <a:t>postoperative</a:t>
            </a:r>
            <a:r>
              <a:rPr dirty="0" sz="2400" lang="en-US" spc="-65">
                <a:latin typeface="Carlito"/>
                <a:cs typeface="Carlito"/>
              </a:rPr>
              <a:t> </a:t>
            </a:r>
            <a:r>
              <a:rPr dirty="0" sz="2400" lang="en-US">
                <a:latin typeface="Carlito"/>
                <a:cs typeface="Carlito"/>
              </a:rPr>
              <a:t>iritis</a:t>
            </a:r>
          </a:p>
          <a:p>
            <a:r>
              <a:rPr dirty="0" sz="2400" lang="en-IN" spc="-30">
                <a:latin typeface="Carlito"/>
                <a:cs typeface="Carlito"/>
              </a:rPr>
              <a:t>TOXIC</a:t>
            </a:r>
            <a:r>
              <a:rPr dirty="0" sz="2400" lang="en-IN" spc="-40">
                <a:latin typeface="Carlito"/>
                <a:cs typeface="Carlito"/>
              </a:rPr>
              <a:t> </a:t>
            </a:r>
            <a:r>
              <a:rPr dirty="0" sz="2400" lang="en-IN">
                <a:latin typeface="Carlito"/>
                <a:cs typeface="Carlito"/>
              </a:rPr>
              <a:t>ANTERIOR </a:t>
            </a:r>
            <a:r>
              <a:rPr dirty="0" sz="2400" lang="en-IN" spc="-5">
                <a:latin typeface="Carlito"/>
                <a:cs typeface="Carlito"/>
              </a:rPr>
              <a:t>SEGMENT</a:t>
            </a:r>
            <a:r>
              <a:rPr dirty="0" sz="2400" lang="en-IN" spc="-80">
                <a:latin typeface="Carlito"/>
                <a:cs typeface="Carlito"/>
              </a:rPr>
              <a:t> </a:t>
            </a:r>
            <a:r>
              <a:rPr dirty="0" sz="2400" lang="en-IN" spc="-10">
                <a:latin typeface="Carlito"/>
                <a:cs typeface="Carlito"/>
              </a:rPr>
              <a:t>SYNDROME - </a:t>
            </a:r>
            <a:r>
              <a:rPr dirty="0" sz="2400" lang="en-US" spc="-20">
                <a:latin typeface="Carlito"/>
                <a:cs typeface="Carlito"/>
              </a:rPr>
              <a:t>excited </a:t>
            </a:r>
            <a:r>
              <a:rPr dirty="0" sz="2400" lang="en-US" spc="-10">
                <a:latin typeface="Carlito"/>
                <a:cs typeface="Carlito"/>
              </a:rPr>
              <a:t>by  </a:t>
            </a:r>
            <a:r>
              <a:rPr dirty="0" sz="2400" lang="en-US">
                <a:latin typeface="Carlito"/>
                <a:cs typeface="Carlito"/>
              </a:rPr>
              <a:t>either </a:t>
            </a:r>
            <a:r>
              <a:rPr dirty="0" sz="2400" lang="en-US" spc="-10">
                <a:latin typeface="Carlito"/>
                <a:cs typeface="Carlito"/>
              </a:rPr>
              <a:t>ethylene </a:t>
            </a:r>
            <a:r>
              <a:rPr dirty="0" sz="2400" lang="en-US" spc="-20">
                <a:latin typeface="Carlito"/>
                <a:cs typeface="Carlito"/>
              </a:rPr>
              <a:t>gas </a:t>
            </a:r>
            <a:r>
              <a:rPr dirty="0" sz="2400" lang="en-US" spc="-5">
                <a:latin typeface="Carlito"/>
                <a:cs typeface="Carlito"/>
              </a:rPr>
              <a:t>used </a:t>
            </a:r>
            <a:r>
              <a:rPr dirty="0" sz="2400" lang="en-US" spc="-25">
                <a:latin typeface="Carlito"/>
                <a:cs typeface="Carlito"/>
              </a:rPr>
              <a:t>for </a:t>
            </a:r>
            <a:r>
              <a:rPr dirty="0" sz="2400" lang="en-US" spc="-10" err="1">
                <a:latin typeface="Carlito"/>
                <a:cs typeface="Carlito"/>
              </a:rPr>
              <a:t>sterilising</a:t>
            </a:r>
            <a:r>
              <a:rPr dirty="0" sz="2400" lang="en-US" spc="-10">
                <a:latin typeface="Carlito"/>
                <a:cs typeface="Carlito"/>
              </a:rPr>
              <a:t> </a:t>
            </a:r>
            <a:r>
              <a:rPr dirty="0" sz="2400" lang="en-US">
                <a:latin typeface="Carlito"/>
                <a:cs typeface="Carlito"/>
              </a:rPr>
              <a:t>IOLs </a:t>
            </a:r>
            <a:r>
              <a:rPr dirty="0" sz="2400" lang="en-US" spc="-5">
                <a:latin typeface="Carlito"/>
                <a:cs typeface="Carlito"/>
              </a:rPr>
              <a:t>or by </a:t>
            </a:r>
            <a:r>
              <a:rPr dirty="0" sz="2400" lang="en-US">
                <a:latin typeface="Carlito"/>
                <a:cs typeface="Carlito"/>
              </a:rPr>
              <a:t>the  lens</a:t>
            </a:r>
            <a:r>
              <a:rPr dirty="0" sz="2400" lang="en-US" spc="-10">
                <a:latin typeface="Carlito"/>
                <a:cs typeface="Carlito"/>
              </a:rPr>
              <a:t> </a:t>
            </a:r>
            <a:r>
              <a:rPr dirty="0" sz="2400" lang="en-US" spc="-5">
                <a:latin typeface="Carlito"/>
                <a:cs typeface="Carlito"/>
              </a:rPr>
              <a:t>materials</a:t>
            </a:r>
          </a:p>
          <a:p>
            <a:r>
              <a:rPr dirty="0" sz="2400" lang="en-IN">
                <a:latin typeface="Carlito"/>
                <a:cs typeface="Carlito"/>
              </a:rPr>
              <a:t>UGH </a:t>
            </a:r>
            <a:r>
              <a:rPr dirty="0" sz="2400" lang="en-IN" spc="-15">
                <a:latin typeface="Carlito"/>
                <a:cs typeface="Carlito"/>
              </a:rPr>
              <a:t>syndrome- </a:t>
            </a:r>
            <a:r>
              <a:rPr dirty="0" sz="2400" lang="en-IN" spc="-5">
                <a:latin typeface="Carlito"/>
                <a:cs typeface="Carlito"/>
              </a:rPr>
              <a:t>Uveitis Glaucoma </a:t>
            </a:r>
            <a:r>
              <a:rPr dirty="0" sz="2400" lang="en-IN" spc="-5" err="1">
                <a:latin typeface="Carlito"/>
                <a:cs typeface="Carlito"/>
              </a:rPr>
              <a:t>Hyphema</a:t>
            </a:r>
            <a:r>
              <a:rPr dirty="0" sz="2400" lang="en-IN" spc="-5">
                <a:latin typeface="Carlito"/>
                <a:cs typeface="Carlito"/>
              </a:rPr>
              <a:t> syndrome. Occurs </a:t>
            </a:r>
            <a:r>
              <a:rPr dirty="0" sz="2400" lang="en-IN">
                <a:latin typeface="Carlito"/>
                <a:cs typeface="Carlito"/>
              </a:rPr>
              <a:t>with rigid</a:t>
            </a:r>
            <a:r>
              <a:rPr dirty="0" sz="2400" lang="en-IN" spc="-5">
                <a:latin typeface="Carlito"/>
                <a:cs typeface="Carlito"/>
              </a:rPr>
              <a:t> ACIOLs which are not in use now</a:t>
            </a:r>
            <a:endParaRPr dirty="0" sz="2400" lang="en-IN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57300" y="1686596"/>
            <a:ext cx="3149600" cy="2883436"/>
          </a:xfrm>
          <a:prstGeom prst="rect"/>
        </p:spPr>
      </p:pic>
      <p:pic>
        <p:nvPicPr>
          <p:cNvPr id="209718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85100" y="1606818"/>
            <a:ext cx="3790624" cy="3042992"/>
          </a:xfrm>
          <a:prstGeom prst="rect"/>
        </p:spPr>
      </p:pic>
      <p:sp>
        <p:nvSpPr>
          <p:cNvPr id="1048680" name="TextBox 3"/>
          <p:cNvSpPr txBox="1"/>
          <p:nvPr/>
        </p:nvSpPr>
        <p:spPr>
          <a:xfrm>
            <a:off x="1257300" y="5041900"/>
            <a:ext cx="3149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Sun-set syndrome</a:t>
            </a:r>
            <a:endParaRPr dirty="0" lang="en-IN"/>
          </a:p>
        </p:txBody>
      </p:sp>
      <p:sp>
        <p:nvSpPr>
          <p:cNvPr id="1048681" name="TextBox 4"/>
          <p:cNvSpPr txBox="1"/>
          <p:nvPr/>
        </p:nvSpPr>
        <p:spPr>
          <a:xfrm>
            <a:off x="5638800" y="5041900"/>
            <a:ext cx="3149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Sun-rise syndrome</a:t>
            </a:r>
            <a:endParaRPr dirty="0"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2201334" y="2857500"/>
            <a:ext cx="8596668" cy="1320800"/>
          </a:xfrm>
        </p:spPr>
        <p:txBody>
          <a:bodyPr>
            <a:normAutofit/>
          </a:bodyPr>
          <a:p>
            <a:r>
              <a:rPr dirty="0" sz="5400" lang="en-US"/>
              <a:t>THANK YOU</a:t>
            </a:r>
            <a:endParaRPr dirty="0" sz="5400"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067"/>
          </a:xfrm>
        </p:spPr>
        <p:txBody>
          <a:bodyPr/>
          <a:p>
            <a:r>
              <a:rPr dirty="0" lang="en-IN"/>
              <a:t>PREOPERATIVE WORKUP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4551229"/>
          </a:xfrm>
        </p:spPr>
        <p:txBody>
          <a:bodyPr/>
          <a:p>
            <a:r>
              <a:rPr dirty="0" lang="en-US"/>
              <a:t>General examination</a:t>
            </a:r>
          </a:p>
          <a:p>
            <a:r>
              <a:rPr dirty="0" lang="en-US"/>
              <a:t>Ocular examination</a:t>
            </a:r>
          </a:p>
          <a:p>
            <a:r>
              <a:rPr dirty="0" lang="en-US"/>
              <a:t>Anterior segment evaluation</a:t>
            </a:r>
          </a:p>
          <a:p>
            <a:r>
              <a:rPr dirty="0" lang="en-US"/>
              <a:t>Intraocular pressure</a:t>
            </a:r>
          </a:p>
          <a:p>
            <a:r>
              <a:rPr dirty="0" lang="en-US"/>
              <a:t>Examination of lids, conjunctiva and lacrimal apparatus</a:t>
            </a:r>
          </a:p>
          <a:p>
            <a:r>
              <a:rPr dirty="0" lang="en-US"/>
              <a:t>Fundus examination</a:t>
            </a:r>
          </a:p>
          <a:p>
            <a:r>
              <a:rPr dirty="0" lang="en-US"/>
              <a:t>Macular function tests</a:t>
            </a:r>
          </a:p>
          <a:p>
            <a:r>
              <a:rPr dirty="0" lang="en-US"/>
              <a:t>Evaluation of retina</a:t>
            </a:r>
          </a:p>
          <a:p>
            <a:r>
              <a:rPr dirty="0" lang="en-US"/>
              <a:t>Keratometry and biometry</a:t>
            </a:r>
            <a:endParaRPr dirty="0"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Preoperative preparations</a:t>
            </a:r>
            <a:endParaRPr dirty="0" lang="en-IN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677334" y="1500195"/>
            <a:ext cx="8596668" cy="3880773"/>
          </a:xfrm>
        </p:spPr>
        <p:txBody>
          <a:bodyPr/>
          <a:p>
            <a:r>
              <a:rPr dirty="0" lang="en-IN"/>
              <a:t>Consent</a:t>
            </a:r>
          </a:p>
          <a:p>
            <a:r>
              <a:rPr dirty="0" lang="en-IN"/>
              <a:t>Topical antibiotics 3 days before surgery</a:t>
            </a:r>
          </a:p>
          <a:p>
            <a:r>
              <a:rPr dirty="0" lang="en-IN"/>
              <a:t>Scrub bath and marking of eye</a:t>
            </a:r>
          </a:p>
          <a:p>
            <a:r>
              <a:rPr dirty="0" lang="en-IN"/>
              <a:t>IOP lowering</a:t>
            </a:r>
          </a:p>
          <a:p>
            <a:r>
              <a:rPr dirty="0" lang="en-IN"/>
              <a:t>Mydriasis</a:t>
            </a:r>
          </a:p>
          <a:p>
            <a:pPr indent="0" marL="0">
              <a:buNone/>
            </a:pPr>
            <a:endParaRPr dirty="0" lang="en-IN"/>
          </a:p>
          <a:p>
            <a:pPr indent="0" marL="0">
              <a:buNone/>
            </a:pPr>
            <a:r>
              <a:rPr dirty="0" sz="2800" lang="en-IN">
                <a:solidFill>
                  <a:schemeClr val="accent1"/>
                </a:solidFill>
              </a:rPr>
              <a:t>ANAESTHESIA</a:t>
            </a:r>
          </a:p>
          <a:p>
            <a:r>
              <a:rPr dirty="0" lang="en-IN"/>
              <a:t>Local </a:t>
            </a:r>
            <a:r>
              <a:rPr dirty="0" lang="en-IN" err="1"/>
              <a:t>anesthesia</a:t>
            </a:r>
            <a:r>
              <a:rPr dirty="0" lang="en-IN"/>
              <a:t> is preferred</a:t>
            </a:r>
          </a:p>
          <a:p>
            <a:r>
              <a:rPr dirty="0" lang="en-IN"/>
              <a:t>2% Lignocaine with 0.75% Bupivacaine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p>
            <a:r>
              <a:rPr dirty="0" lang="en-US"/>
              <a:t>Surgical cataract extraction</a:t>
            </a:r>
            <a:endParaRPr dirty="0" lang="en-IN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p>
            <a:pPr indent="0" marL="0">
              <a:buNone/>
            </a:pPr>
            <a:r>
              <a:rPr dirty="0" sz="2800" lang="en-US"/>
              <a:t>TYPES</a:t>
            </a:r>
          </a:p>
          <a:p>
            <a:r>
              <a:rPr dirty="0" lang="en-US"/>
              <a:t>Intracapsular cataract extraction (ICCE)</a:t>
            </a:r>
          </a:p>
          <a:p>
            <a:r>
              <a:rPr dirty="0" lang="en-US"/>
              <a:t>Extracapsular cataract extraction (ECCE)</a:t>
            </a:r>
          </a:p>
          <a:p>
            <a:pPr lvl="1"/>
            <a:r>
              <a:rPr dirty="0" lang="en-US"/>
              <a:t>Conventional ECCE</a:t>
            </a:r>
          </a:p>
          <a:p>
            <a:pPr lvl="1"/>
            <a:r>
              <a:rPr dirty="0" lang="en-US"/>
              <a:t>SICS</a:t>
            </a:r>
          </a:p>
          <a:p>
            <a:pPr lvl="1"/>
            <a:r>
              <a:rPr dirty="0" lang="en-US"/>
              <a:t>Phacoemulsification </a:t>
            </a:r>
            <a:endParaRPr dirty="0"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 spc="35"/>
              <a:t>INTRACAPSULAR </a:t>
            </a:r>
            <a:r>
              <a:rPr dirty="0" lang="en-IN" spc="30"/>
              <a:t>CATARACT</a:t>
            </a:r>
            <a:r>
              <a:rPr dirty="0" lang="en-IN" spc="225"/>
              <a:t> </a:t>
            </a:r>
            <a:r>
              <a:rPr dirty="0" lang="en-IN" spc="35"/>
              <a:t>EXTRACTION</a:t>
            </a:r>
            <a:endParaRPr dirty="0" lang="en-IN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4551229"/>
          </a:xfrm>
        </p:spPr>
        <p:txBody>
          <a:bodyPr/>
          <a:p>
            <a:r>
              <a:rPr dirty="0" lang="en-US" spc="15">
                <a:solidFill>
                  <a:schemeClr val="tx1"/>
                </a:solidFill>
                <a:latin typeface="Gothic Uralic"/>
                <a:cs typeface="Gothic Uralic"/>
              </a:rPr>
              <a:t>It is an important landmark in the history of cataract surgery</a:t>
            </a:r>
          </a:p>
          <a:p>
            <a:r>
              <a:rPr dirty="0" lang="en-US" spc="15">
                <a:solidFill>
                  <a:schemeClr val="tx1"/>
                </a:solidFill>
                <a:latin typeface="Gothic Uralic"/>
                <a:cs typeface="Gothic Uralic"/>
              </a:rPr>
              <a:t>The </a:t>
            </a:r>
            <a:r>
              <a:rPr dirty="0" lang="en-US" spc="25">
                <a:solidFill>
                  <a:schemeClr val="tx1"/>
                </a:solidFill>
                <a:latin typeface="Gothic Uralic"/>
                <a:cs typeface="Gothic Uralic"/>
              </a:rPr>
              <a:t>entire cataractous </a:t>
            </a:r>
            <a:r>
              <a:rPr dirty="0" lang="en-US" spc="20">
                <a:solidFill>
                  <a:schemeClr val="tx1"/>
                </a:solidFill>
                <a:latin typeface="Gothic Uralic"/>
                <a:cs typeface="Gothic Uralic"/>
              </a:rPr>
              <a:t>lens </a:t>
            </a:r>
            <a:r>
              <a:rPr dirty="0" lang="en-US" spc="25">
                <a:solidFill>
                  <a:schemeClr val="tx1"/>
                </a:solidFill>
                <a:latin typeface="Gothic Uralic"/>
                <a:cs typeface="Gothic Uralic"/>
              </a:rPr>
              <a:t>along with </a:t>
            </a:r>
            <a:r>
              <a:rPr dirty="0" lang="en-US" spc="20">
                <a:solidFill>
                  <a:schemeClr val="tx1"/>
                </a:solidFill>
                <a:latin typeface="Gothic Uralic"/>
                <a:cs typeface="Gothic Uralic"/>
              </a:rPr>
              <a:t>the </a:t>
            </a:r>
            <a:r>
              <a:rPr dirty="0" lang="en-US" spc="25">
                <a:solidFill>
                  <a:schemeClr val="tx1"/>
                </a:solidFill>
                <a:latin typeface="Gothic Uralic"/>
                <a:cs typeface="Gothic Uralic"/>
              </a:rPr>
              <a:t>intact capsule is </a:t>
            </a:r>
            <a:r>
              <a:rPr dirty="0" lang="en-US" spc="30">
                <a:solidFill>
                  <a:schemeClr val="tx1"/>
                </a:solidFill>
                <a:latin typeface="Gothic Uralic"/>
                <a:cs typeface="Gothic Uralic"/>
              </a:rPr>
              <a:t>removed</a:t>
            </a:r>
          </a:p>
          <a:p>
            <a:r>
              <a:rPr dirty="0" lang="en-US" spc="30">
                <a:solidFill>
                  <a:schemeClr val="tx1"/>
                </a:solidFill>
                <a:latin typeface="Gothic Uralic"/>
              </a:rPr>
              <a:t>It is presently obsolete</a:t>
            </a:r>
            <a:endParaRPr dirty="0" lang="en-US">
              <a:solidFill>
                <a:schemeClr val="tx1"/>
              </a:solidFill>
            </a:endParaRPr>
          </a:p>
          <a:p>
            <a:r>
              <a:rPr dirty="0" lang="en-US">
                <a:solidFill>
                  <a:schemeClr val="tx1"/>
                </a:solidFill>
              </a:rPr>
              <a:t>Steps</a:t>
            </a:r>
          </a:p>
          <a:p>
            <a:pPr>
              <a:buFont typeface="+mj-lt"/>
              <a:buAutoNum type="alphaUcPeriod"/>
            </a:pP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Superior </a:t>
            </a: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rectus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(bridle)</a:t>
            </a:r>
            <a:r>
              <a:rPr dirty="0" lang="en-IN" spc="4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suture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  <a:p>
            <a:pPr>
              <a:buFont typeface="+mj-lt"/>
              <a:buAutoNum type="alphaUcPeriod"/>
            </a:pPr>
            <a:r>
              <a:rPr dirty="0" lang="en-IN" spc="20">
                <a:solidFill>
                  <a:schemeClr val="tx1"/>
                </a:solidFill>
                <a:latin typeface="Gothic Uralic"/>
                <a:cs typeface="Gothic Uralic"/>
              </a:rPr>
              <a:t>Conjunctival</a:t>
            </a:r>
            <a:r>
              <a:rPr dirty="0" lang="en-IN" spc="4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lang="en-IN" spc="25">
                <a:solidFill>
                  <a:schemeClr val="tx1"/>
                </a:solidFill>
                <a:latin typeface="Gothic Uralic"/>
                <a:cs typeface="Gothic Uralic"/>
              </a:rPr>
              <a:t>flap</a:t>
            </a:r>
            <a:endParaRPr dirty="0" lang="en-IN">
              <a:solidFill>
                <a:schemeClr val="tx1"/>
              </a:solidFill>
              <a:latin typeface="Gothic Uralic"/>
              <a:cs typeface="Gothic Uralic"/>
            </a:endParaRPr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543299" y="3898929"/>
            <a:ext cx="1756833" cy="2057344"/>
          </a:xfrm>
          <a:prstGeom prst="rect"/>
        </p:spPr>
      </p:pic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438283" y="3898929"/>
            <a:ext cx="1917071" cy="2057344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677334" y="575733"/>
            <a:ext cx="8596668" cy="5465629"/>
          </a:xfrm>
        </p:spPr>
        <p:txBody>
          <a:bodyPr>
            <a:normAutofit/>
          </a:bodyPr>
          <a:p>
            <a:r>
              <a:rPr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Partial thickness</a:t>
            </a:r>
            <a:r>
              <a:rPr dirty="0" sz="2800" lang="en-US" spc="5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groove/gutter (150</a:t>
            </a:r>
            <a:r>
              <a:rPr baseline="30000"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o</a:t>
            </a:r>
            <a:r>
              <a:rPr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)</a:t>
            </a:r>
            <a:endParaRPr dirty="0" sz="28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Corneoscleral</a:t>
            </a:r>
            <a:r>
              <a:rPr dirty="0" sz="2800" lang="en-US" spc="4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section</a:t>
            </a:r>
            <a:endParaRPr dirty="0" sz="2800" lang="en-US">
              <a:solidFill>
                <a:schemeClr val="tx1"/>
              </a:solidFill>
              <a:latin typeface="Gothic Uralic"/>
              <a:cs typeface="Gothic Uralic"/>
            </a:endParaRPr>
          </a:p>
          <a:p>
            <a:r>
              <a:rPr dirty="0" sz="2800" lang="en-US" spc="25">
                <a:solidFill>
                  <a:schemeClr val="tx1"/>
                </a:solidFill>
                <a:latin typeface="Gothic Uralic"/>
                <a:cs typeface="Gothic Uralic"/>
              </a:rPr>
              <a:t>Iridectomy</a:t>
            </a:r>
            <a:endParaRPr dirty="0" sz="2800" lang="en-US">
              <a:solidFill>
                <a:schemeClr val="tx1"/>
              </a:solidFill>
              <a:latin typeface="Gothic Uralic"/>
              <a:cs typeface="Gothic Uralic"/>
            </a:endParaRPr>
          </a:p>
        </p:txBody>
      </p:sp>
      <p:pic>
        <p:nvPicPr>
          <p:cNvPr id="209715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5342" y="2646526"/>
            <a:ext cx="2002656" cy="2511023"/>
          </a:xfrm>
          <a:prstGeom prst="rect"/>
        </p:spPr>
      </p:pic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786949" y="2243115"/>
            <a:ext cx="2002656" cy="2914434"/>
          </a:xfrm>
          <a:prstGeom prst="rect"/>
        </p:spPr>
      </p:pic>
      <p:pic>
        <p:nvPicPr>
          <p:cNvPr id="209715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404491" y="2127287"/>
            <a:ext cx="2180766" cy="317061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lastClr="000000" val="windowText"/>
      </a:dk1>
      <a:lt1>
        <a:sysClr lastClr="FFFFFF" val="window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MANAGEMENT OF CATARACT AND COMPLICATIONS</dc:title>
  <dc:creator>ravi kishore</dc:creator>
  <cp:lastModifiedBy>ravi kishore</cp:lastModifiedBy>
  <dcterms:created xsi:type="dcterms:W3CDTF">2020-04-10T05:05:34Z</dcterms:created>
  <dcterms:modified xsi:type="dcterms:W3CDTF">2020-04-16T03:51:27Z</dcterms:modified>
</cp:coreProperties>
</file>